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9" r:id="rId2"/>
    <p:sldId id="257" r:id="rId3"/>
    <p:sldId id="258" r:id="rId4"/>
    <p:sldId id="343" r:id="rId5"/>
    <p:sldId id="320" r:id="rId6"/>
    <p:sldId id="260" r:id="rId7"/>
    <p:sldId id="344" r:id="rId8"/>
    <p:sldId id="360" r:id="rId9"/>
    <p:sldId id="358" r:id="rId10"/>
    <p:sldId id="347" r:id="rId11"/>
    <p:sldId id="349" r:id="rId12"/>
    <p:sldId id="309" r:id="rId13"/>
    <p:sldId id="275" r:id="rId14"/>
    <p:sldId id="315" r:id="rId15"/>
    <p:sldId id="327" r:id="rId16"/>
    <p:sldId id="328" r:id="rId17"/>
    <p:sldId id="329" r:id="rId18"/>
    <p:sldId id="277" r:id="rId19"/>
    <p:sldId id="31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352" r:id="rId29"/>
    <p:sldId id="350" r:id="rId30"/>
    <p:sldId id="286" r:id="rId31"/>
    <p:sldId id="287" r:id="rId32"/>
    <p:sldId id="292" r:id="rId33"/>
    <p:sldId id="293" r:id="rId34"/>
    <p:sldId id="294" r:id="rId35"/>
    <p:sldId id="311" r:id="rId36"/>
    <p:sldId id="318" r:id="rId37"/>
    <p:sldId id="310" r:id="rId38"/>
    <p:sldId id="330" r:id="rId39"/>
    <p:sldId id="313" r:id="rId40"/>
    <p:sldId id="314" r:id="rId41"/>
    <p:sldId id="312" r:id="rId42"/>
    <p:sldId id="356" r:id="rId43"/>
    <p:sldId id="331" r:id="rId44"/>
    <p:sldId id="355" r:id="rId45"/>
    <p:sldId id="357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2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1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1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8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8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0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5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3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3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33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EB09-2072-442C-8FE9-A17E3F34A98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5E672-20F3-43A4-939F-E899C0485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87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3A33B87-730A-5CE2-E042-D83B73719CFD}"/>
              </a:ext>
            </a:extLst>
          </p:cNvPr>
          <p:cNvSpPr txBox="1"/>
          <p:nvPr/>
        </p:nvSpPr>
        <p:spPr>
          <a:xfrm>
            <a:off x="1274185" y="288283"/>
            <a:ext cx="410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Zuur-basetitratie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3F4DD1-EC53-8D33-8A37-600BD0917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27"/>
          <a:stretch/>
        </p:blipFill>
        <p:spPr>
          <a:xfrm>
            <a:off x="3773697" y="2026129"/>
            <a:ext cx="1238250" cy="412058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C16EC1A-A5BC-0566-1297-080586A0A11F}"/>
              </a:ext>
            </a:extLst>
          </p:cNvPr>
          <p:cNvSpPr/>
          <p:nvPr/>
        </p:nvSpPr>
        <p:spPr>
          <a:xfrm>
            <a:off x="4822166" y="3429000"/>
            <a:ext cx="267419" cy="271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1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7A99249-DC7F-4DC5-9639-A18ABA534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78" y="1272995"/>
            <a:ext cx="5296722" cy="529672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D5FEB6E-FFD3-40CC-A946-746674C2FE48}"/>
              </a:ext>
            </a:extLst>
          </p:cNvPr>
          <p:cNvSpPr txBox="1"/>
          <p:nvPr/>
        </p:nvSpPr>
        <p:spPr>
          <a:xfrm>
            <a:off x="1274186" y="288283"/>
            <a:ext cx="2902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Maatkolf</a:t>
            </a:r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227F726-82DF-4E93-A39D-1165C6717C82}"/>
              </a:ext>
            </a:extLst>
          </p:cNvPr>
          <p:cNvSpPr txBox="1"/>
          <p:nvPr/>
        </p:nvSpPr>
        <p:spPr>
          <a:xfrm>
            <a:off x="7140210" y="3275025"/>
            <a:ext cx="22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100,0 mL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0F66498-ABAA-44C8-B625-14DA3835A3F2}"/>
              </a:ext>
            </a:extLst>
          </p:cNvPr>
          <p:cNvSpPr txBox="1"/>
          <p:nvPr/>
        </p:nvSpPr>
        <p:spPr>
          <a:xfrm>
            <a:off x="3153250" y="4548660"/>
            <a:ext cx="22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25,00 mL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0ED0DB6-3B67-6B8C-1310-B21B340B6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7"/>
          <a:stretch/>
        </p:blipFill>
        <p:spPr>
          <a:xfrm>
            <a:off x="427418" y="2406194"/>
            <a:ext cx="2639568" cy="39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4"/>
            <a:ext cx="9144000" cy="685929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551270" y="6570733"/>
            <a:ext cx="101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1936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2C4480-0345-45CC-B64A-95FDAAF98F3C}"/>
              </a:ext>
            </a:extLst>
          </p:cNvPr>
          <p:cNvSpPr txBox="1"/>
          <p:nvPr/>
        </p:nvSpPr>
        <p:spPr>
          <a:xfrm>
            <a:off x="3850513" y="101566"/>
            <a:ext cx="284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Titratie in 1936</a:t>
            </a:r>
          </a:p>
        </p:txBody>
      </p:sp>
    </p:spTree>
    <p:extLst>
      <p:ext uri="{BB962C8B-B14F-4D97-AF65-F5344CB8AC3E}">
        <p14:creationId xmlns:p14="http://schemas.microsoft.com/office/powerpoint/2010/main" val="50754555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4"/>
            <a:ext cx="9144000" cy="685929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850513" y="101566"/>
            <a:ext cx="284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Titratie in 1936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17D73C4-6C5B-4974-A581-0BDF1D58F8AF}"/>
              </a:ext>
            </a:extLst>
          </p:cNvPr>
          <p:cNvSpPr txBox="1"/>
          <p:nvPr/>
        </p:nvSpPr>
        <p:spPr>
          <a:xfrm>
            <a:off x="1986105" y="796132"/>
            <a:ext cx="284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Buret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521948-42FC-4B6D-908E-29C7B8D74110}"/>
              </a:ext>
            </a:extLst>
          </p:cNvPr>
          <p:cNvSpPr txBox="1"/>
          <p:nvPr/>
        </p:nvSpPr>
        <p:spPr>
          <a:xfrm>
            <a:off x="331861" y="3428353"/>
            <a:ext cx="116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Maatkolf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77A1C61-01CF-4129-9045-F00E900499AE}"/>
              </a:ext>
            </a:extLst>
          </p:cNvPr>
          <p:cNvSpPr txBox="1"/>
          <p:nvPr/>
        </p:nvSpPr>
        <p:spPr>
          <a:xfrm>
            <a:off x="472076" y="1593558"/>
            <a:ext cx="284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Pipet</a:t>
            </a:r>
          </a:p>
        </p:txBody>
      </p:sp>
    </p:spTree>
    <p:extLst>
      <p:ext uri="{BB962C8B-B14F-4D97-AF65-F5344CB8AC3E}">
        <p14:creationId xmlns:p14="http://schemas.microsoft.com/office/powerpoint/2010/main" val="10315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19041" y="1402154"/>
            <a:ext cx="4412182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218" indent="-216218">
              <a:lnSpc>
                <a:spcPts val="825"/>
              </a:lnSpc>
              <a:tabLst>
                <a:tab pos="108109" algn="l"/>
                <a:tab pos="216218" algn="l"/>
              </a:tabLs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Zuur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-base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titratie</a:t>
            </a:r>
            <a:endParaRPr lang="nl-NL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595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19041" y="1402154"/>
            <a:ext cx="4412182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218" indent="-216218">
              <a:lnSpc>
                <a:spcPts val="825"/>
              </a:lnSpc>
              <a:tabLst>
                <a:tab pos="108109" algn="l"/>
                <a:tab pos="216218" algn="l"/>
              </a:tabLs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Zuur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-base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titratie</a:t>
            </a:r>
            <a:endParaRPr lang="nl-NL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19041" y="2631190"/>
            <a:ext cx="810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                     </a:t>
            </a:r>
            <a:r>
              <a:rPr lang="en-US" sz="2800" dirty="0" err="1">
                <a:solidFill>
                  <a:srgbClr val="FF0000"/>
                </a:solidFill>
              </a:rPr>
              <a:t>Titratie</a:t>
            </a:r>
            <a:r>
              <a:rPr lang="en-US" sz="2800" dirty="0">
                <a:solidFill>
                  <a:srgbClr val="FF0000"/>
                </a:solidFill>
              </a:rPr>
              <a:t> van </a:t>
            </a:r>
            <a:r>
              <a:rPr lang="nl-NL" sz="2800" dirty="0">
                <a:solidFill>
                  <a:srgbClr val="FF0000"/>
                </a:solidFill>
              </a:rPr>
              <a:t>zoutzuur met natronloog</a:t>
            </a:r>
          </a:p>
        </p:txBody>
      </p:sp>
    </p:spTree>
    <p:extLst>
      <p:ext uri="{BB962C8B-B14F-4D97-AF65-F5344CB8AC3E}">
        <p14:creationId xmlns:p14="http://schemas.microsoft.com/office/powerpoint/2010/main" val="3018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DD30A339-1C9A-4644-9615-235780734301}"/>
              </a:ext>
            </a:extLst>
          </p:cNvPr>
          <p:cNvGrpSpPr/>
          <p:nvPr/>
        </p:nvGrpSpPr>
        <p:grpSpPr>
          <a:xfrm>
            <a:off x="263707" y="1"/>
            <a:ext cx="1898468" cy="6253162"/>
            <a:chOff x="1606732" y="36000"/>
            <a:chExt cx="1783362" cy="5936175"/>
          </a:xfrm>
        </p:grpSpPr>
        <p:pic>
          <p:nvPicPr>
            <p:cNvPr id="2" name="Picture 7" descr="04_17-02U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3" r="71499" b="17292"/>
            <a:stretch/>
          </p:blipFill>
          <p:spPr bwMode="auto">
            <a:xfrm>
              <a:off x="1606732" y="717846"/>
              <a:ext cx="1783362" cy="525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7" descr="04_17-02UN">
              <a:extLst>
                <a:ext uri="{FF2B5EF4-FFF2-40B4-BE49-F238E27FC236}">
                  <a16:creationId xmlns:a16="http://schemas.microsoft.com/office/drawing/2014/main" id="{7BAE951C-B85C-40E8-A5CD-BEBC62583E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6" t="5819" r="77581" b="78446"/>
            <a:stretch/>
          </p:blipFill>
          <p:spPr bwMode="auto">
            <a:xfrm>
              <a:off x="2370225" y="36000"/>
              <a:ext cx="640935" cy="107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D2F537C0-8B56-420D-9460-2CCDC0EAC351}"/>
              </a:ext>
            </a:extLst>
          </p:cNvPr>
          <p:cNvSpPr txBox="1"/>
          <p:nvPr/>
        </p:nvSpPr>
        <p:spPr>
          <a:xfrm>
            <a:off x="745791" y="6222654"/>
            <a:ext cx="158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H</a:t>
            </a:r>
            <a:r>
              <a:rPr lang="nl-NL" baseline="30000" dirty="0">
                <a:solidFill>
                  <a:srgbClr val="C00000"/>
                </a:solidFill>
              </a:rPr>
              <a:t>+</a:t>
            </a:r>
            <a:r>
              <a:rPr lang="nl-NL" dirty="0">
                <a:solidFill>
                  <a:srgbClr val="C00000"/>
                </a:solidFill>
              </a:rPr>
              <a:t> ofwel H</a:t>
            </a:r>
            <a:r>
              <a:rPr lang="nl-NL" baseline="-25000" dirty="0">
                <a:solidFill>
                  <a:srgbClr val="C00000"/>
                </a:solidFill>
              </a:rPr>
              <a:t>3</a:t>
            </a:r>
            <a:r>
              <a:rPr lang="nl-NL" dirty="0">
                <a:solidFill>
                  <a:srgbClr val="C00000"/>
                </a:solidFill>
              </a:rPr>
              <a:t>O</a:t>
            </a:r>
            <a:r>
              <a:rPr lang="nl-NL" baseline="30000" dirty="0">
                <a:solidFill>
                  <a:srgbClr val="C00000"/>
                </a:solidFill>
              </a:rPr>
              <a:t>+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030CFA9-F3EF-4D04-816E-9606CA97C08C}"/>
              </a:ext>
            </a:extLst>
          </p:cNvPr>
          <p:cNvSpPr txBox="1"/>
          <p:nvPr/>
        </p:nvSpPr>
        <p:spPr>
          <a:xfrm>
            <a:off x="1758783" y="1875553"/>
            <a:ext cx="570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OH</a:t>
            </a:r>
            <a:r>
              <a:rPr lang="nl-NL" b="1" baseline="30000" dirty="0">
                <a:solidFill>
                  <a:srgbClr val="C00000"/>
                </a:solidFill>
              </a:rPr>
              <a:t>-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86AAD44-07F6-4BE2-8FD7-3D25DD570C98}"/>
              </a:ext>
            </a:extLst>
          </p:cNvPr>
          <p:cNvSpPr txBox="1"/>
          <p:nvPr/>
        </p:nvSpPr>
        <p:spPr>
          <a:xfrm>
            <a:off x="1758783" y="1506221"/>
            <a:ext cx="13328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natronloog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90A8A5-EE08-4FDF-9C48-7A3906F78491}"/>
              </a:ext>
            </a:extLst>
          </p:cNvPr>
          <p:cNvSpPr txBox="1"/>
          <p:nvPr/>
        </p:nvSpPr>
        <p:spPr>
          <a:xfrm>
            <a:off x="2162174" y="5660094"/>
            <a:ext cx="1256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zoutzuur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F4142E-9A91-4DC5-497B-6047D687E33A}"/>
              </a:ext>
            </a:extLst>
          </p:cNvPr>
          <p:cNvSpPr txBox="1"/>
          <p:nvPr/>
        </p:nvSpPr>
        <p:spPr>
          <a:xfrm>
            <a:off x="619041" y="2631190"/>
            <a:ext cx="810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                     </a:t>
            </a:r>
            <a:r>
              <a:rPr lang="en-US" sz="2800" dirty="0" err="1"/>
              <a:t>Titratie</a:t>
            </a:r>
            <a:r>
              <a:rPr lang="en-US" sz="2800" dirty="0"/>
              <a:t> van </a:t>
            </a:r>
            <a:r>
              <a:rPr lang="nl-NL" sz="2800" dirty="0"/>
              <a:t>zoutzuur met natronloog</a:t>
            </a:r>
          </a:p>
        </p:txBody>
      </p:sp>
    </p:spTree>
    <p:extLst>
      <p:ext uri="{BB962C8B-B14F-4D97-AF65-F5344CB8AC3E}">
        <p14:creationId xmlns:p14="http://schemas.microsoft.com/office/powerpoint/2010/main" val="201347650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DD30A339-1C9A-4644-9615-235780734301}"/>
              </a:ext>
            </a:extLst>
          </p:cNvPr>
          <p:cNvGrpSpPr/>
          <p:nvPr/>
        </p:nvGrpSpPr>
        <p:grpSpPr>
          <a:xfrm>
            <a:off x="263707" y="1"/>
            <a:ext cx="1898468" cy="6253162"/>
            <a:chOff x="1606732" y="36000"/>
            <a:chExt cx="1783362" cy="5936175"/>
          </a:xfrm>
        </p:grpSpPr>
        <p:pic>
          <p:nvPicPr>
            <p:cNvPr id="2" name="Picture 7" descr="04_17-02U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3" r="71499" b="17292"/>
            <a:stretch/>
          </p:blipFill>
          <p:spPr bwMode="auto">
            <a:xfrm>
              <a:off x="1606732" y="717846"/>
              <a:ext cx="1783362" cy="525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7" descr="04_17-02UN">
              <a:extLst>
                <a:ext uri="{FF2B5EF4-FFF2-40B4-BE49-F238E27FC236}">
                  <a16:creationId xmlns:a16="http://schemas.microsoft.com/office/drawing/2014/main" id="{7BAE951C-B85C-40E8-A5CD-BEBC62583E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6" t="5819" r="77581" b="78446"/>
            <a:stretch/>
          </p:blipFill>
          <p:spPr bwMode="auto">
            <a:xfrm>
              <a:off x="2370225" y="36000"/>
              <a:ext cx="640935" cy="107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422026E8-96D7-4EC3-B335-36C9E98052B2}"/>
              </a:ext>
            </a:extLst>
          </p:cNvPr>
          <p:cNvGrpSpPr/>
          <p:nvPr/>
        </p:nvGrpSpPr>
        <p:grpSpPr>
          <a:xfrm>
            <a:off x="3767789" y="199131"/>
            <a:ext cx="1535970" cy="6054032"/>
            <a:chOff x="4141684" y="225036"/>
            <a:chExt cx="1442843" cy="5747139"/>
          </a:xfrm>
        </p:grpSpPr>
        <p:pic>
          <p:nvPicPr>
            <p:cNvPr id="10" name="Picture 7" descr="04_17-02UN">
              <a:extLst>
                <a:ext uri="{FF2B5EF4-FFF2-40B4-BE49-F238E27FC236}">
                  <a16:creationId xmlns:a16="http://schemas.microsoft.com/office/drawing/2014/main" id="{2ECF0113-81A3-4664-8250-CD0E0C207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13" t="5923" r="36428" b="17292"/>
            <a:stretch/>
          </p:blipFill>
          <p:spPr bwMode="auto">
            <a:xfrm>
              <a:off x="4141684" y="717846"/>
              <a:ext cx="1442843" cy="525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04_17-02UN">
              <a:extLst>
                <a:ext uri="{FF2B5EF4-FFF2-40B4-BE49-F238E27FC236}">
                  <a16:creationId xmlns:a16="http://schemas.microsoft.com/office/drawing/2014/main" id="{5BAE9436-EAA6-4ED2-BE3D-8BB8AF203F8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6" t="15054" r="77581" b="80825"/>
            <a:stretch/>
          </p:blipFill>
          <p:spPr bwMode="auto">
            <a:xfrm>
              <a:off x="4491328" y="1444239"/>
              <a:ext cx="645910" cy="28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04_17-02UN">
              <a:extLst>
                <a:ext uri="{FF2B5EF4-FFF2-40B4-BE49-F238E27FC236}">
                  <a16:creationId xmlns:a16="http://schemas.microsoft.com/office/drawing/2014/main" id="{90431754-2518-4AC5-B5BD-B27C3E661A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89" t="5923" r="11614" b="81568"/>
            <a:stretch/>
          </p:blipFill>
          <p:spPr bwMode="auto">
            <a:xfrm>
              <a:off x="4515000" y="225036"/>
              <a:ext cx="606753" cy="85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6030CFA9-F3EF-4D04-816E-9606CA97C08C}"/>
              </a:ext>
            </a:extLst>
          </p:cNvPr>
          <p:cNvSpPr txBox="1"/>
          <p:nvPr/>
        </p:nvSpPr>
        <p:spPr>
          <a:xfrm>
            <a:off x="1758783" y="1875553"/>
            <a:ext cx="570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9F18FE9-2499-4BC4-9EB0-BA37B743959C}"/>
              </a:ext>
            </a:extLst>
          </p:cNvPr>
          <p:cNvSpPr txBox="1"/>
          <p:nvPr/>
        </p:nvSpPr>
        <p:spPr>
          <a:xfrm>
            <a:off x="3638550" y="6224400"/>
            <a:ext cx="192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H</a:t>
            </a:r>
            <a:r>
              <a:rPr lang="nl-NL" baseline="30000" dirty="0">
                <a:solidFill>
                  <a:srgbClr val="C00000"/>
                </a:solidFill>
              </a:rPr>
              <a:t>+</a:t>
            </a:r>
            <a:r>
              <a:rPr lang="nl-NL" dirty="0">
                <a:solidFill>
                  <a:srgbClr val="C00000"/>
                </a:solidFill>
              </a:rPr>
              <a:t> + OH</a:t>
            </a:r>
            <a:r>
              <a:rPr lang="nl-NL" baseline="30000" dirty="0">
                <a:solidFill>
                  <a:srgbClr val="C00000"/>
                </a:solidFill>
              </a:rPr>
              <a:t>-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sz="1400" dirty="0">
                <a:solidFill>
                  <a:srgbClr val="C00000"/>
                </a:solidFill>
              </a:rPr>
              <a:t>→</a:t>
            </a:r>
            <a:r>
              <a:rPr lang="nl-NL" dirty="0">
                <a:solidFill>
                  <a:srgbClr val="C00000"/>
                </a:solidFill>
              </a:rPr>
              <a:t>  </a:t>
            </a:r>
            <a:r>
              <a:rPr lang="nl-NL" dirty="0">
                <a:solidFill>
                  <a:srgbClr val="C00000"/>
                </a:solidFill>
                <a:sym typeface="Wingdings" panose="05000000000000000000" pitchFamily="2" charset="2"/>
              </a:rPr>
              <a:t>H</a:t>
            </a:r>
            <a:r>
              <a:rPr lang="nl-NL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C00000"/>
                </a:solidFill>
                <a:sym typeface="Wingdings" panose="05000000000000000000" pitchFamily="2" charset="2"/>
              </a:rPr>
              <a:t>O</a:t>
            </a:r>
          </a:p>
          <a:p>
            <a:r>
              <a:rPr lang="nl-NL" dirty="0">
                <a:solidFill>
                  <a:srgbClr val="C00000"/>
                </a:solidFill>
                <a:sym typeface="Wingdings" panose="05000000000000000000" pitchFamily="2" charset="2"/>
              </a:rPr>
              <a:t>        reactie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30CC347-35E0-4BD7-9B63-61859750CF6E}"/>
              </a:ext>
            </a:extLst>
          </p:cNvPr>
          <p:cNvSpPr txBox="1"/>
          <p:nvPr/>
        </p:nvSpPr>
        <p:spPr>
          <a:xfrm>
            <a:off x="745200" y="6224400"/>
            <a:ext cx="158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</a:t>
            </a:r>
            <a:r>
              <a:rPr lang="nl-NL" baseline="30000" dirty="0"/>
              <a:t>+</a:t>
            </a:r>
            <a:r>
              <a:rPr lang="nl-NL" dirty="0"/>
              <a:t> ofwel H</a:t>
            </a:r>
            <a:r>
              <a:rPr lang="nl-NL" baseline="-25000" dirty="0"/>
              <a:t>3</a:t>
            </a:r>
            <a:r>
              <a:rPr lang="nl-NL" dirty="0"/>
              <a:t>O</a:t>
            </a:r>
            <a:r>
              <a:rPr lang="nl-NL" baseline="30000" dirty="0"/>
              <a:t>+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B5F2184-0E48-4B61-A158-3F46B14D4E7B}"/>
              </a:ext>
            </a:extLst>
          </p:cNvPr>
          <p:cNvSpPr txBox="1"/>
          <p:nvPr/>
        </p:nvSpPr>
        <p:spPr>
          <a:xfrm>
            <a:off x="1760400" y="1875600"/>
            <a:ext cx="570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OH</a:t>
            </a:r>
            <a:r>
              <a:rPr lang="nl-NL" b="1" baseline="30000" dirty="0">
                <a:solidFill>
                  <a:srgbClr val="C00000"/>
                </a:solidFill>
              </a:rPr>
              <a:t>-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DD30A339-1C9A-4644-9615-235780734301}"/>
              </a:ext>
            </a:extLst>
          </p:cNvPr>
          <p:cNvGrpSpPr/>
          <p:nvPr/>
        </p:nvGrpSpPr>
        <p:grpSpPr>
          <a:xfrm>
            <a:off x="263707" y="1"/>
            <a:ext cx="1898468" cy="6253162"/>
            <a:chOff x="1606732" y="36000"/>
            <a:chExt cx="1783362" cy="5936175"/>
          </a:xfrm>
        </p:grpSpPr>
        <p:pic>
          <p:nvPicPr>
            <p:cNvPr id="2" name="Picture 7" descr="04_17-02U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3" r="71499" b="17292"/>
            <a:stretch/>
          </p:blipFill>
          <p:spPr bwMode="auto">
            <a:xfrm>
              <a:off x="1606732" y="717846"/>
              <a:ext cx="1783362" cy="525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7" descr="04_17-02UN">
              <a:extLst>
                <a:ext uri="{FF2B5EF4-FFF2-40B4-BE49-F238E27FC236}">
                  <a16:creationId xmlns:a16="http://schemas.microsoft.com/office/drawing/2014/main" id="{7BAE951C-B85C-40E8-A5CD-BEBC62583E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6" t="5819" r="77581" b="78446"/>
            <a:stretch/>
          </p:blipFill>
          <p:spPr bwMode="auto">
            <a:xfrm>
              <a:off x="2370225" y="36000"/>
              <a:ext cx="640935" cy="107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422026E8-96D7-4EC3-B335-36C9E98052B2}"/>
              </a:ext>
            </a:extLst>
          </p:cNvPr>
          <p:cNvGrpSpPr/>
          <p:nvPr/>
        </p:nvGrpSpPr>
        <p:grpSpPr>
          <a:xfrm>
            <a:off x="3767789" y="199131"/>
            <a:ext cx="1535970" cy="6054032"/>
            <a:chOff x="4141684" y="225036"/>
            <a:chExt cx="1442843" cy="5747139"/>
          </a:xfrm>
        </p:grpSpPr>
        <p:pic>
          <p:nvPicPr>
            <p:cNvPr id="10" name="Picture 7" descr="04_17-02UN">
              <a:extLst>
                <a:ext uri="{FF2B5EF4-FFF2-40B4-BE49-F238E27FC236}">
                  <a16:creationId xmlns:a16="http://schemas.microsoft.com/office/drawing/2014/main" id="{2ECF0113-81A3-4664-8250-CD0E0C207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13" t="5923" r="36428" b="17292"/>
            <a:stretch/>
          </p:blipFill>
          <p:spPr bwMode="auto">
            <a:xfrm>
              <a:off x="4141684" y="717846"/>
              <a:ext cx="1442843" cy="525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04_17-02UN">
              <a:extLst>
                <a:ext uri="{FF2B5EF4-FFF2-40B4-BE49-F238E27FC236}">
                  <a16:creationId xmlns:a16="http://schemas.microsoft.com/office/drawing/2014/main" id="{5BAE9436-EAA6-4ED2-BE3D-8BB8AF203F8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6" t="15054" r="77581" b="80825"/>
            <a:stretch/>
          </p:blipFill>
          <p:spPr bwMode="auto">
            <a:xfrm>
              <a:off x="4491328" y="1444239"/>
              <a:ext cx="645910" cy="28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04_17-02UN">
              <a:extLst>
                <a:ext uri="{FF2B5EF4-FFF2-40B4-BE49-F238E27FC236}">
                  <a16:creationId xmlns:a16="http://schemas.microsoft.com/office/drawing/2014/main" id="{90431754-2518-4AC5-B5BD-B27C3E661A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89" t="5923" r="11614" b="81568"/>
            <a:stretch/>
          </p:blipFill>
          <p:spPr bwMode="auto">
            <a:xfrm>
              <a:off x="4515000" y="225036"/>
              <a:ext cx="606753" cy="85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9619053-AEC1-4D21-ADDF-8F70A114CF09}"/>
              </a:ext>
            </a:extLst>
          </p:cNvPr>
          <p:cNvGrpSpPr/>
          <p:nvPr/>
        </p:nvGrpSpPr>
        <p:grpSpPr>
          <a:xfrm>
            <a:off x="6823562" y="199131"/>
            <a:ext cx="1647826" cy="6054032"/>
            <a:chOff x="6079913" y="225036"/>
            <a:chExt cx="1547917" cy="5747139"/>
          </a:xfrm>
        </p:grpSpPr>
        <p:pic>
          <p:nvPicPr>
            <p:cNvPr id="16" name="Picture 7" descr="04_17-02UN">
              <a:extLst>
                <a:ext uri="{FF2B5EF4-FFF2-40B4-BE49-F238E27FC236}">
                  <a16:creationId xmlns:a16="http://schemas.microsoft.com/office/drawing/2014/main" id="{B5E8B36A-FFD3-42F6-8062-F58623980D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90" t="5923" r="3771" b="17292"/>
            <a:stretch/>
          </p:blipFill>
          <p:spPr bwMode="auto">
            <a:xfrm>
              <a:off x="6079913" y="717846"/>
              <a:ext cx="1547917" cy="525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04_17-02UN">
              <a:extLst>
                <a:ext uri="{FF2B5EF4-FFF2-40B4-BE49-F238E27FC236}">
                  <a16:creationId xmlns:a16="http://schemas.microsoft.com/office/drawing/2014/main" id="{D3578C22-652B-43FD-8258-DC4868EAC2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89" t="5923" r="11614" b="81568"/>
            <a:stretch/>
          </p:blipFill>
          <p:spPr bwMode="auto">
            <a:xfrm>
              <a:off x="6530400" y="225036"/>
              <a:ext cx="606753" cy="85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D1DA75F6-E813-4530-9BA5-3F2BF49FC6A8}"/>
              </a:ext>
            </a:extLst>
          </p:cNvPr>
          <p:cNvSpPr txBox="1"/>
          <p:nvPr/>
        </p:nvSpPr>
        <p:spPr>
          <a:xfrm>
            <a:off x="6855799" y="6224400"/>
            <a:ext cx="179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H</a:t>
            </a:r>
            <a:r>
              <a:rPr lang="nl-NL" baseline="30000" dirty="0">
                <a:solidFill>
                  <a:srgbClr val="C00000"/>
                </a:solidFill>
              </a:rPr>
              <a:t>+</a:t>
            </a:r>
            <a:r>
              <a:rPr lang="nl-NL" dirty="0">
                <a:solidFill>
                  <a:srgbClr val="C00000"/>
                </a:solidFill>
              </a:rPr>
              <a:t> : OH</a:t>
            </a:r>
            <a:r>
              <a:rPr lang="nl-NL" baseline="30000" dirty="0">
                <a:solidFill>
                  <a:srgbClr val="C00000"/>
                </a:solidFill>
              </a:rPr>
              <a:t>-</a:t>
            </a:r>
            <a:r>
              <a:rPr lang="nl-NL" dirty="0">
                <a:solidFill>
                  <a:srgbClr val="C00000"/>
                </a:solidFill>
              </a:rPr>
              <a:t> = </a:t>
            </a:r>
            <a:r>
              <a:rPr lang="nl-NL" dirty="0">
                <a:solidFill>
                  <a:srgbClr val="C00000"/>
                </a:solidFill>
                <a:sym typeface="Wingdings" panose="05000000000000000000" pitchFamily="2" charset="2"/>
              </a:rPr>
              <a:t>1 : 1</a:t>
            </a:r>
          </a:p>
          <a:p>
            <a:r>
              <a:rPr lang="nl-NL" dirty="0">
                <a:solidFill>
                  <a:srgbClr val="C00000"/>
                </a:solidFill>
                <a:sym typeface="Wingdings" panose="05000000000000000000" pitchFamily="2" charset="2"/>
              </a:rPr>
              <a:t>  kleuromslag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030CFA9-F3EF-4D04-816E-9606CA97C08C}"/>
              </a:ext>
            </a:extLst>
          </p:cNvPr>
          <p:cNvSpPr txBox="1"/>
          <p:nvPr/>
        </p:nvSpPr>
        <p:spPr>
          <a:xfrm>
            <a:off x="1758783" y="1875553"/>
            <a:ext cx="570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9F18FE9-2499-4BC4-9EB0-BA37B743959C}"/>
              </a:ext>
            </a:extLst>
          </p:cNvPr>
          <p:cNvSpPr txBox="1"/>
          <p:nvPr/>
        </p:nvSpPr>
        <p:spPr>
          <a:xfrm>
            <a:off x="3638550" y="6224400"/>
            <a:ext cx="192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</a:t>
            </a:r>
            <a:r>
              <a:rPr lang="nl-NL" baseline="30000" dirty="0"/>
              <a:t>+</a:t>
            </a:r>
            <a:r>
              <a:rPr lang="nl-NL" dirty="0"/>
              <a:t> + OH</a:t>
            </a:r>
            <a:r>
              <a:rPr lang="nl-NL" baseline="30000" dirty="0"/>
              <a:t>-</a:t>
            </a:r>
            <a:r>
              <a:rPr lang="nl-NL" dirty="0"/>
              <a:t> </a:t>
            </a:r>
            <a:r>
              <a:rPr lang="nl-NL" sz="1400" dirty="0"/>
              <a:t>→</a:t>
            </a:r>
            <a:r>
              <a:rPr lang="nl-NL" dirty="0"/>
              <a:t>  </a:t>
            </a:r>
            <a:r>
              <a:rPr lang="nl-NL" dirty="0">
                <a:sym typeface="Wingdings" panose="05000000000000000000" pitchFamily="2" charset="2"/>
              </a:rPr>
              <a:t>H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O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DE4A2AA-8595-470D-A713-9C29135E685A}"/>
              </a:ext>
            </a:extLst>
          </p:cNvPr>
          <p:cNvSpPr txBox="1"/>
          <p:nvPr/>
        </p:nvSpPr>
        <p:spPr>
          <a:xfrm>
            <a:off x="745200" y="6224400"/>
            <a:ext cx="158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</a:t>
            </a:r>
            <a:r>
              <a:rPr lang="nl-NL" baseline="30000" dirty="0"/>
              <a:t>+</a:t>
            </a:r>
            <a:r>
              <a:rPr lang="nl-NL" dirty="0"/>
              <a:t> ofwel H</a:t>
            </a:r>
            <a:r>
              <a:rPr lang="nl-NL" baseline="-25000" dirty="0"/>
              <a:t>3</a:t>
            </a:r>
            <a:r>
              <a:rPr lang="nl-NL" dirty="0"/>
              <a:t>O</a:t>
            </a:r>
            <a:r>
              <a:rPr lang="nl-NL" baseline="30000" dirty="0"/>
              <a:t>+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D06CDE4-05FD-4C81-B805-850A8347C4A3}"/>
              </a:ext>
            </a:extLst>
          </p:cNvPr>
          <p:cNvSpPr txBox="1"/>
          <p:nvPr/>
        </p:nvSpPr>
        <p:spPr>
          <a:xfrm>
            <a:off x="1760400" y="1875600"/>
            <a:ext cx="570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OH</a:t>
            </a:r>
            <a:r>
              <a:rPr lang="nl-NL" b="1" baseline="30000" dirty="0">
                <a:solidFill>
                  <a:srgbClr val="C00000"/>
                </a:solidFill>
              </a:rPr>
              <a:t>-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069200" y="3855400"/>
            <a:ext cx="870451" cy="1990725"/>
            <a:chOff x="1069200" y="385540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1391182" y="417065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1069200" y="385540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1454309" y="494985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1669088" y="385540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1796217" y="512068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Rechthoek 1"/>
            <p:cNvSpPr/>
            <p:nvPr/>
          </p:nvSpPr>
          <p:spPr>
            <a:xfrm>
              <a:off x="1391182" y="4170658"/>
              <a:ext cx="143435" cy="158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494949" y="5846125"/>
            <a:ext cx="399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>
                <a:solidFill>
                  <a:srgbClr val="FF0000"/>
                </a:solidFill>
              </a:rPr>
              <a:t>HCl-oplossing</a:t>
            </a:r>
            <a:r>
              <a:rPr lang="nl-NL" dirty="0"/>
              <a:t>  </a:t>
            </a:r>
            <a:r>
              <a:rPr lang="nl-NL" sz="1050" dirty="0"/>
              <a:t>(de kleur klopt niet)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923C33B-25A8-7CF1-F951-9DF562093C15}"/>
              </a:ext>
            </a:extLst>
          </p:cNvPr>
          <p:cNvSpPr txBox="1"/>
          <p:nvPr/>
        </p:nvSpPr>
        <p:spPr>
          <a:xfrm>
            <a:off x="619041" y="2631190"/>
            <a:ext cx="810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   </a:t>
            </a:r>
            <a:r>
              <a:rPr lang="en-US" sz="2800" dirty="0" err="1"/>
              <a:t>Titratie</a:t>
            </a:r>
            <a:r>
              <a:rPr lang="en-US" sz="2800" dirty="0"/>
              <a:t> van </a:t>
            </a:r>
            <a:r>
              <a:rPr lang="nl-NL" sz="2800" dirty="0"/>
              <a:t>zoutzuur met natronloog</a:t>
            </a:r>
          </a:p>
        </p:txBody>
      </p:sp>
    </p:spTree>
    <p:extLst>
      <p:ext uri="{BB962C8B-B14F-4D97-AF65-F5344CB8AC3E}">
        <p14:creationId xmlns:p14="http://schemas.microsoft.com/office/powerpoint/2010/main" val="1124650170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069200" y="3855400"/>
            <a:ext cx="870451" cy="1990725"/>
            <a:chOff x="1069200" y="385540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1391182" y="417065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1069200" y="385540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1454309" y="494985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1669088" y="385540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1796217" y="512068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Rechthoek 1"/>
            <p:cNvSpPr/>
            <p:nvPr/>
          </p:nvSpPr>
          <p:spPr>
            <a:xfrm>
              <a:off x="1391182" y="4170658"/>
              <a:ext cx="143435" cy="158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>
                <a:solidFill>
                  <a:srgbClr val="FF0000"/>
                </a:solidFill>
              </a:rPr>
              <a:t>?</a:t>
            </a:r>
            <a:r>
              <a:rPr lang="nl-NL" dirty="0">
                <a:solidFill>
                  <a:srgbClr val="FF0000"/>
                </a:solidFill>
              </a:rPr>
              <a:t> molariteit</a:t>
            </a:r>
          </a:p>
        </p:txBody>
      </p:sp>
    </p:spTree>
    <p:extLst>
      <p:ext uri="{BB962C8B-B14F-4D97-AF65-F5344CB8AC3E}">
        <p14:creationId xmlns:p14="http://schemas.microsoft.com/office/powerpoint/2010/main" val="39065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4995"/>
          <a:stretch/>
        </p:blipFill>
        <p:spPr>
          <a:xfrm>
            <a:off x="16625" y="0"/>
            <a:ext cx="1620982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1339D23-36AF-4AD1-804D-B5158E7187D0}"/>
              </a:ext>
            </a:extLst>
          </p:cNvPr>
          <p:cNvSpPr txBox="1"/>
          <p:nvPr/>
        </p:nvSpPr>
        <p:spPr>
          <a:xfrm>
            <a:off x="1274186" y="288283"/>
            <a:ext cx="2902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Buret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801191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hthoek 10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/>
          <p:cNvGrpSpPr/>
          <p:nvPr/>
        </p:nvGrpSpPr>
        <p:grpSpPr>
          <a:xfrm>
            <a:off x="1315035" y="710458"/>
            <a:ext cx="251013" cy="2625725"/>
            <a:chOff x="4365811" y="2088775"/>
            <a:chExt cx="251013" cy="2625725"/>
          </a:xfrm>
        </p:grpSpPr>
        <p:pic>
          <p:nvPicPr>
            <p:cNvPr id="205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365811" y="2088775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/>
            <p:cNvSpPr/>
            <p:nvPr/>
          </p:nvSpPr>
          <p:spPr>
            <a:xfrm>
              <a:off x="4515976" y="3321417"/>
              <a:ext cx="72622" cy="80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Tekstvak 12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</p:spTree>
    <p:extLst>
      <p:ext uri="{BB962C8B-B14F-4D97-AF65-F5344CB8AC3E}">
        <p14:creationId xmlns:p14="http://schemas.microsoft.com/office/powerpoint/2010/main" val="7518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hthoek 10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/>
          <p:cNvGrpSpPr/>
          <p:nvPr/>
        </p:nvGrpSpPr>
        <p:grpSpPr>
          <a:xfrm>
            <a:off x="1315035" y="710458"/>
            <a:ext cx="251013" cy="2625725"/>
            <a:chOff x="4365811" y="2088775"/>
            <a:chExt cx="251013" cy="2625725"/>
          </a:xfrm>
        </p:grpSpPr>
        <p:pic>
          <p:nvPicPr>
            <p:cNvPr id="205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365811" y="2088775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/>
            <p:cNvSpPr/>
            <p:nvPr/>
          </p:nvSpPr>
          <p:spPr>
            <a:xfrm>
              <a:off x="4515976" y="3321417"/>
              <a:ext cx="72622" cy="80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Pipet 15,00 mL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</p:spTree>
    <p:extLst>
      <p:ext uri="{BB962C8B-B14F-4D97-AF65-F5344CB8AC3E}">
        <p14:creationId xmlns:p14="http://schemas.microsoft.com/office/powerpoint/2010/main" val="3849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hthoek 10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/>
          <p:cNvGrpSpPr/>
          <p:nvPr/>
        </p:nvGrpSpPr>
        <p:grpSpPr>
          <a:xfrm>
            <a:off x="1315035" y="710458"/>
            <a:ext cx="251013" cy="2625725"/>
            <a:chOff x="4365811" y="2088775"/>
            <a:chExt cx="251013" cy="2625725"/>
          </a:xfrm>
        </p:grpSpPr>
        <p:pic>
          <p:nvPicPr>
            <p:cNvPr id="205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365811" y="2088775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/>
            <p:cNvSpPr/>
            <p:nvPr/>
          </p:nvSpPr>
          <p:spPr>
            <a:xfrm>
              <a:off x="4515976" y="3321417"/>
              <a:ext cx="72622" cy="80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1314000" y="2725309"/>
            <a:ext cx="251013" cy="2625725"/>
            <a:chOff x="4365811" y="2088775"/>
            <a:chExt cx="251013" cy="2625725"/>
          </a:xfrm>
        </p:grpSpPr>
        <p:pic>
          <p:nvPicPr>
            <p:cNvPr id="1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365811" y="2088775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hthoek 14"/>
            <p:cNvSpPr/>
            <p:nvPr/>
          </p:nvSpPr>
          <p:spPr>
            <a:xfrm>
              <a:off x="4488633" y="3235408"/>
              <a:ext cx="94131" cy="166229"/>
            </a:xfrm>
            <a:prstGeom prst="rect">
              <a:avLst/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Pipet 15,00 mL</a:t>
            </a:r>
          </a:p>
        </p:txBody>
      </p:sp>
    </p:spTree>
    <p:extLst>
      <p:ext uri="{BB962C8B-B14F-4D97-AF65-F5344CB8AC3E}">
        <p14:creationId xmlns:p14="http://schemas.microsoft.com/office/powerpoint/2010/main" val="8819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4.72222E-6 0.2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00035 -0.33634 " pathEditMode="fixed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1314000" y="432000"/>
            <a:ext cx="251013" cy="2625725"/>
            <a:chOff x="4396207" y="2053136"/>
            <a:chExt cx="251013" cy="2625725"/>
          </a:xfrm>
        </p:grpSpPr>
        <p:pic>
          <p:nvPicPr>
            <p:cNvPr id="205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396207" y="2053136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/>
            <p:cNvSpPr/>
            <p:nvPr/>
          </p:nvSpPr>
          <p:spPr>
            <a:xfrm>
              <a:off x="4518607" y="3199769"/>
              <a:ext cx="94131" cy="166229"/>
            </a:xfrm>
            <a:prstGeom prst="rect">
              <a:avLst/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3" name="Groep 32"/>
          <p:cNvGrpSpPr/>
          <p:nvPr/>
        </p:nvGrpSpPr>
        <p:grpSpPr>
          <a:xfrm>
            <a:off x="3268062" y="4366796"/>
            <a:ext cx="841373" cy="1379631"/>
            <a:chOff x="4841689" y="3245223"/>
            <a:chExt cx="841373" cy="1379631"/>
          </a:xfrm>
        </p:grpSpPr>
        <p:pic>
          <p:nvPicPr>
            <p:cNvPr id="34" name="Picture 2" descr="Titra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49" r="75717"/>
            <a:stretch/>
          </p:blipFill>
          <p:spPr bwMode="auto">
            <a:xfrm>
              <a:off x="4841689" y="3245223"/>
              <a:ext cx="770218" cy="137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Afgeronde rechthoek 34"/>
            <p:cNvSpPr/>
            <p:nvPr/>
          </p:nvSpPr>
          <p:spPr>
            <a:xfrm>
              <a:off x="5000827" y="4043081"/>
              <a:ext cx="457200" cy="80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Gelijkbenige driehoek 35"/>
            <p:cNvSpPr/>
            <p:nvPr/>
          </p:nvSpPr>
          <p:spPr>
            <a:xfrm>
              <a:off x="5240620" y="3805749"/>
              <a:ext cx="318622" cy="636029"/>
            </a:xfrm>
            <a:prstGeom prst="triangle">
              <a:avLst>
                <a:gd name="adj" fmla="val 528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>
              <a:off x="5399931" y="3366246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al 37"/>
            <p:cNvSpPr/>
            <p:nvPr/>
          </p:nvSpPr>
          <p:spPr>
            <a:xfrm>
              <a:off x="5540751" y="4244341"/>
              <a:ext cx="14231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/>
            <p:cNvSpPr/>
            <p:nvPr/>
          </p:nvSpPr>
          <p:spPr>
            <a:xfrm>
              <a:off x="5226798" y="4244341"/>
              <a:ext cx="173133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Tekstvak 22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</p:spTree>
    <p:extLst>
      <p:ext uri="{BB962C8B-B14F-4D97-AF65-F5344CB8AC3E}">
        <p14:creationId xmlns:p14="http://schemas.microsoft.com/office/powerpoint/2010/main" val="18577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2397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 rot="2307156">
            <a:off x="3429193" y="4670961"/>
            <a:ext cx="776527" cy="1911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3" name="Groep 22"/>
          <p:cNvGrpSpPr/>
          <p:nvPr/>
        </p:nvGrpSpPr>
        <p:grpSpPr>
          <a:xfrm>
            <a:off x="3268062" y="4366796"/>
            <a:ext cx="841373" cy="1379631"/>
            <a:chOff x="4841689" y="3245223"/>
            <a:chExt cx="841373" cy="1379631"/>
          </a:xfrm>
        </p:grpSpPr>
        <p:pic>
          <p:nvPicPr>
            <p:cNvPr id="24" name="Picture 2" descr="Titra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49" r="75717"/>
            <a:stretch/>
          </p:blipFill>
          <p:spPr bwMode="auto">
            <a:xfrm>
              <a:off x="4841689" y="3245223"/>
              <a:ext cx="770218" cy="137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Afgeronde rechthoek 25"/>
            <p:cNvSpPr/>
            <p:nvPr/>
          </p:nvSpPr>
          <p:spPr>
            <a:xfrm>
              <a:off x="5000827" y="4043081"/>
              <a:ext cx="457200" cy="80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Gelijkbenige driehoek 26"/>
            <p:cNvSpPr/>
            <p:nvPr/>
          </p:nvSpPr>
          <p:spPr>
            <a:xfrm>
              <a:off x="5240620" y="3805749"/>
              <a:ext cx="318622" cy="636029"/>
            </a:xfrm>
            <a:prstGeom prst="triangle">
              <a:avLst>
                <a:gd name="adj" fmla="val 528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Ovaal 27"/>
            <p:cNvSpPr/>
            <p:nvPr/>
          </p:nvSpPr>
          <p:spPr>
            <a:xfrm>
              <a:off x="5399931" y="3366246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Ovaal 28"/>
            <p:cNvSpPr/>
            <p:nvPr/>
          </p:nvSpPr>
          <p:spPr>
            <a:xfrm>
              <a:off x="5540751" y="4244341"/>
              <a:ext cx="14231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/>
            <p:nvPr/>
          </p:nvSpPr>
          <p:spPr>
            <a:xfrm>
              <a:off x="5226798" y="4244341"/>
              <a:ext cx="173133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3511026" y="462302"/>
            <a:ext cx="251013" cy="2625725"/>
            <a:chOff x="4396207" y="2053136"/>
            <a:chExt cx="251013" cy="2625725"/>
          </a:xfrm>
        </p:grpSpPr>
        <p:pic>
          <p:nvPicPr>
            <p:cNvPr id="205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396207" y="2053136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/>
            <p:cNvSpPr/>
            <p:nvPr/>
          </p:nvSpPr>
          <p:spPr>
            <a:xfrm>
              <a:off x="4518607" y="3199769"/>
              <a:ext cx="94131" cy="166229"/>
            </a:xfrm>
            <a:prstGeom prst="rect">
              <a:avLst/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1" name="Tekstvak 30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</p:spTree>
    <p:extLst>
      <p:ext uri="{BB962C8B-B14F-4D97-AF65-F5344CB8AC3E}">
        <p14:creationId xmlns:p14="http://schemas.microsoft.com/office/powerpoint/2010/main" val="3667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00034 0.2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4601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>
            <a:off x="3227177" y="3576395"/>
            <a:ext cx="94131" cy="16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/>
          <p:cNvGrpSpPr/>
          <p:nvPr/>
        </p:nvGrpSpPr>
        <p:grpSpPr>
          <a:xfrm>
            <a:off x="3567970" y="4328809"/>
            <a:ext cx="1073601" cy="1379631"/>
            <a:chOff x="3863313" y="4377382"/>
            <a:chExt cx="1073601" cy="1379631"/>
          </a:xfrm>
        </p:grpSpPr>
        <p:grpSp>
          <p:nvGrpSpPr>
            <p:cNvPr id="10" name="Groep 9"/>
            <p:cNvGrpSpPr/>
            <p:nvPr/>
          </p:nvGrpSpPr>
          <p:grpSpPr>
            <a:xfrm rot="-60000">
              <a:off x="3897617" y="4377382"/>
              <a:ext cx="1039297" cy="1379631"/>
              <a:chOff x="4056579" y="4365670"/>
              <a:chExt cx="1039297" cy="1379631"/>
            </a:xfrm>
          </p:grpSpPr>
          <p:sp>
            <p:nvSpPr>
              <p:cNvPr id="41" name="Ovaal 40"/>
              <p:cNvSpPr/>
              <p:nvPr/>
            </p:nvSpPr>
            <p:spPr>
              <a:xfrm>
                <a:off x="4056579" y="4522969"/>
                <a:ext cx="112889" cy="1354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9" name="Groep 8"/>
              <p:cNvGrpSpPr/>
              <p:nvPr/>
            </p:nvGrpSpPr>
            <p:grpSpPr>
              <a:xfrm>
                <a:off x="4153800" y="4365670"/>
                <a:ext cx="942076" cy="1379631"/>
                <a:chOff x="3677550" y="4336541"/>
                <a:chExt cx="942076" cy="1379631"/>
              </a:xfrm>
            </p:grpSpPr>
            <p:grpSp>
              <p:nvGrpSpPr>
                <p:cNvPr id="27" name="Groep 26"/>
                <p:cNvGrpSpPr/>
                <p:nvPr/>
              </p:nvGrpSpPr>
              <p:grpSpPr>
                <a:xfrm rot="18900000">
                  <a:off x="3677550" y="4336541"/>
                  <a:ext cx="852611" cy="1379631"/>
                  <a:chOff x="3369479" y="4366750"/>
                  <a:chExt cx="852611" cy="1379631"/>
                </a:xfrm>
              </p:grpSpPr>
              <p:grpSp>
                <p:nvGrpSpPr>
                  <p:cNvPr id="28" name="Groep 27"/>
                  <p:cNvGrpSpPr/>
                  <p:nvPr/>
                </p:nvGrpSpPr>
                <p:grpSpPr>
                  <a:xfrm>
                    <a:off x="3369479" y="4366750"/>
                    <a:ext cx="852611" cy="1379631"/>
                    <a:chOff x="4841689" y="3245223"/>
                    <a:chExt cx="852611" cy="1379631"/>
                  </a:xfrm>
                </p:grpSpPr>
                <p:pic>
                  <p:nvPicPr>
                    <p:cNvPr id="30" name="Picture 2" descr="Titration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5349" r="75717"/>
                    <a:stretch/>
                  </p:blipFill>
                  <p:spPr bwMode="auto">
                    <a:xfrm>
                      <a:off x="4841689" y="3245223"/>
                      <a:ext cx="770218" cy="137963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1" name="Ovaal 30"/>
                    <p:cNvSpPr/>
                    <p:nvPr/>
                  </p:nvSpPr>
                  <p:spPr>
                    <a:xfrm>
                      <a:off x="5399931" y="3366246"/>
                      <a:ext cx="211976" cy="18825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2" name="Ovaal 31"/>
                    <p:cNvSpPr/>
                    <p:nvPr/>
                  </p:nvSpPr>
                  <p:spPr>
                    <a:xfrm>
                      <a:off x="5551989" y="4242501"/>
                      <a:ext cx="142311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29" name="Trapezium 28"/>
                  <p:cNvSpPr/>
                  <p:nvPr/>
                </p:nvSpPr>
                <p:spPr>
                  <a:xfrm>
                    <a:off x="3735111" y="5289720"/>
                    <a:ext cx="324558" cy="155948"/>
                  </a:xfrm>
                  <a:prstGeom prst="trapezoid">
                    <a:avLst>
                      <a:gd name="adj" fmla="val 35470"/>
                    </a:avLst>
                  </a:prstGeom>
                  <a:solidFill>
                    <a:srgbClr val="F282B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2" name="Gelijkbenige driehoek 1"/>
                <p:cNvSpPr/>
                <p:nvPr/>
              </p:nvSpPr>
              <p:spPr>
                <a:xfrm>
                  <a:off x="3900286" y="4873904"/>
                  <a:ext cx="719340" cy="245383"/>
                </a:xfrm>
                <a:prstGeom prst="triangle">
                  <a:avLst>
                    <a:gd name="adj" fmla="val 3877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" name="Gelijkbenige driehoek 2"/>
                <p:cNvSpPr/>
                <p:nvPr/>
              </p:nvSpPr>
              <p:spPr>
                <a:xfrm rot="10800000">
                  <a:off x="3898927" y="5125805"/>
                  <a:ext cx="292002" cy="227750"/>
                </a:xfrm>
                <a:prstGeom prst="triangle">
                  <a:avLst/>
                </a:prstGeom>
                <a:solidFill>
                  <a:srgbClr val="F282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" name="Ovaal 4"/>
                <p:cNvSpPr/>
                <p:nvPr/>
              </p:nvSpPr>
              <p:spPr>
                <a:xfrm rot="19200000">
                  <a:off x="3855928" y="4965031"/>
                  <a:ext cx="378000" cy="63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Ovaal 5"/>
                <p:cNvSpPr/>
                <p:nvPr/>
              </p:nvSpPr>
              <p:spPr>
                <a:xfrm>
                  <a:off x="3719985" y="4633715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0" name="Ovaal 39"/>
                <p:cNvSpPr/>
                <p:nvPr/>
              </p:nvSpPr>
              <p:spPr>
                <a:xfrm>
                  <a:off x="3883815" y="4841698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42" name="Ovaal 41"/>
            <p:cNvSpPr/>
            <p:nvPr/>
          </p:nvSpPr>
          <p:spPr>
            <a:xfrm rot="21540000">
              <a:off x="3863313" y="4559644"/>
              <a:ext cx="112889" cy="1354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3505837" y="2429761"/>
            <a:ext cx="251013" cy="2625725"/>
            <a:chOff x="4619626" y="2040207"/>
            <a:chExt cx="251013" cy="2625725"/>
          </a:xfrm>
        </p:grpSpPr>
        <p:pic>
          <p:nvPicPr>
            <p:cNvPr id="2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619626" y="2040207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4726800" y="3260078"/>
              <a:ext cx="116024" cy="92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3" name="Groep 32"/>
          <p:cNvGrpSpPr/>
          <p:nvPr/>
        </p:nvGrpSpPr>
        <p:grpSpPr>
          <a:xfrm rot="2692784">
            <a:off x="3598899" y="4320297"/>
            <a:ext cx="984143" cy="1379631"/>
            <a:chOff x="3863313" y="4378163"/>
            <a:chExt cx="984143" cy="1379631"/>
          </a:xfrm>
        </p:grpSpPr>
        <p:grpSp>
          <p:nvGrpSpPr>
            <p:cNvPr id="34" name="Groep 33"/>
            <p:cNvGrpSpPr/>
            <p:nvPr/>
          </p:nvGrpSpPr>
          <p:grpSpPr>
            <a:xfrm rot="-60000">
              <a:off x="3897624" y="4378163"/>
              <a:ext cx="949832" cy="1379631"/>
              <a:chOff x="4056579" y="4365670"/>
              <a:chExt cx="949832" cy="1379631"/>
            </a:xfrm>
          </p:grpSpPr>
          <p:sp>
            <p:nvSpPr>
              <p:cNvPr id="36" name="Ovaal 35"/>
              <p:cNvSpPr/>
              <p:nvPr/>
            </p:nvSpPr>
            <p:spPr>
              <a:xfrm>
                <a:off x="4056579" y="4522969"/>
                <a:ext cx="112889" cy="1354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37" name="Groep 36"/>
              <p:cNvGrpSpPr/>
              <p:nvPr/>
            </p:nvGrpSpPr>
            <p:grpSpPr>
              <a:xfrm>
                <a:off x="4153800" y="4365670"/>
                <a:ext cx="852611" cy="1379631"/>
                <a:chOff x="3677550" y="4336541"/>
                <a:chExt cx="852611" cy="1379631"/>
              </a:xfrm>
            </p:grpSpPr>
            <p:grpSp>
              <p:nvGrpSpPr>
                <p:cNvPr id="38" name="Groep 37"/>
                <p:cNvGrpSpPr/>
                <p:nvPr/>
              </p:nvGrpSpPr>
              <p:grpSpPr>
                <a:xfrm rot="18900000">
                  <a:off x="3677550" y="4336541"/>
                  <a:ext cx="852611" cy="1379631"/>
                  <a:chOff x="3369479" y="4366750"/>
                  <a:chExt cx="852611" cy="1379631"/>
                </a:xfrm>
              </p:grpSpPr>
              <p:grpSp>
                <p:nvGrpSpPr>
                  <p:cNvPr id="44" name="Groep 43"/>
                  <p:cNvGrpSpPr/>
                  <p:nvPr/>
                </p:nvGrpSpPr>
                <p:grpSpPr>
                  <a:xfrm>
                    <a:off x="3369479" y="4366750"/>
                    <a:ext cx="852611" cy="1379631"/>
                    <a:chOff x="4841689" y="3245223"/>
                    <a:chExt cx="852611" cy="1379631"/>
                  </a:xfrm>
                </p:grpSpPr>
                <p:pic>
                  <p:nvPicPr>
                    <p:cNvPr id="46" name="Picture 2" descr="Titration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5349" r="75717"/>
                    <a:stretch/>
                  </p:blipFill>
                  <p:spPr bwMode="auto">
                    <a:xfrm>
                      <a:off x="4841689" y="3245223"/>
                      <a:ext cx="770218" cy="137963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7" name="Ovaal 46"/>
                    <p:cNvSpPr/>
                    <p:nvPr/>
                  </p:nvSpPr>
                  <p:spPr>
                    <a:xfrm>
                      <a:off x="5399931" y="3366246"/>
                      <a:ext cx="211976" cy="18825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8" name="Ovaal 47"/>
                    <p:cNvSpPr/>
                    <p:nvPr/>
                  </p:nvSpPr>
                  <p:spPr>
                    <a:xfrm>
                      <a:off x="5551989" y="4242501"/>
                      <a:ext cx="142311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45" name="Trapezium 44"/>
                  <p:cNvSpPr/>
                  <p:nvPr/>
                </p:nvSpPr>
                <p:spPr>
                  <a:xfrm>
                    <a:off x="3735111" y="5289720"/>
                    <a:ext cx="324558" cy="155948"/>
                  </a:xfrm>
                  <a:prstGeom prst="trapezoid">
                    <a:avLst>
                      <a:gd name="adj" fmla="val 35470"/>
                    </a:avLst>
                  </a:prstGeom>
                  <a:solidFill>
                    <a:srgbClr val="F282B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39" name="Ovaal 38"/>
                <p:cNvSpPr/>
                <p:nvPr/>
              </p:nvSpPr>
              <p:spPr>
                <a:xfrm>
                  <a:off x="3719985" y="4633715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Ovaal 42"/>
                <p:cNvSpPr/>
                <p:nvPr/>
              </p:nvSpPr>
              <p:spPr>
                <a:xfrm>
                  <a:off x="3883815" y="4841698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35" name="Ovaal 34"/>
            <p:cNvSpPr/>
            <p:nvPr/>
          </p:nvSpPr>
          <p:spPr>
            <a:xfrm rot="21540000">
              <a:off x="3863313" y="4559644"/>
              <a:ext cx="112889" cy="1354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9" name="Tekstvak 48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</p:spTree>
    <p:extLst>
      <p:ext uri="{BB962C8B-B14F-4D97-AF65-F5344CB8AC3E}">
        <p14:creationId xmlns:p14="http://schemas.microsoft.com/office/powerpoint/2010/main" val="11416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00191 -0.3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>
            <a:off x="3227177" y="3576395"/>
            <a:ext cx="94131" cy="16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/>
          <p:cNvGrpSpPr/>
          <p:nvPr/>
        </p:nvGrpSpPr>
        <p:grpSpPr>
          <a:xfrm rot="2692784">
            <a:off x="3611371" y="4317408"/>
            <a:ext cx="984143" cy="1379631"/>
            <a:chOff x="3863313" y="4378163"/>
            <a:chExt cx="984143" cy="1379631"/>
          </a:xfrm>
        </p:grpSpPr>
        <p:grpSp>
          <p:nvGrpSpPr>
            <p:cNvPr id="10" name="Groep 9"/>
            <p:cNvGrpSpPr/>
            <p:nvPr/>
          </p:nvGrpSpPr>
          <p:grpSpPr>
            <a:xfrm rot="-60000">
              <a:off x="3897624" y="4378163"/>
              <a:ext cx="949832" cy="1379631"/>
              <a:chOff x="4056579" y="4365670"/>
              <a:chExt cx="949832" cy="1379631"/>
            </a:xfrm>
          </p:grpSpPr>
          <p:sp>
            <p:nvSpPr>
              <p:cNvPr id="41" name="Ovaal 40"/>
              <p:cNvSpPr/>
              <p:nvPr/>
            </p:nvSpPr>
            <p:spPr>
              <a:xfrm>
                <a:off x="4056579" y="4522969"/>
                <a:ext cx="112889" cy="1354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9" name="Groep 8"/>
              <p:cNvGrpSpPr/>
              <p:nvPr/>
            </p:nvGrpSpPr>
            <p:grpSpPr>
              <a:xfrm>
                <a:off x="4153800" y="4365670"/>
                <a:ext cx="852611" cy="1379631"/>
                <a:chOff x="3677550" y="4336541"/>
                <a:chExt cx="852611" cy="1379631"/>
              </a:xfrm>
            </p:grpSpPr>
            <p:grpSp>
              <p:nvGrpSpPr>
                <p:cNvPr id="27" name="Groep 26"/>
                <p:cNvGrpSpPr/>
                <p:nvPr/>
              </p:nvGrpSpPr>
              <p:grpSpPr>
                <a:xfrm rot="18900000">
                  <a:off x="3677550" y="4336541"/>
                  <a:ext cx="852611" cy="1379631"/>
                  <a:chOff x="3369479" y="4366750"/>
                  <a:chExt cx="852611" cy="1379631"/>
                </a:xfrm>
              </p:grpSpPr>
              <p:grpSp>
                <p:nvGrpSpPr>
                  <p:cNvPr id="28" name="Groep 27"/>
                  <p:cNvGrpSpPr/>
                  <p:nvPr/>
                </p:nvGrpSpPr>
                <p:grpSpPr>
                  <a:xfrm>
                    <a:off x="3369479" y="4366750"/>
                    <a:ext cx="852611" cy="1379631"/>
                    <a:chOff x="4841689" y="3245223"/>
                    <a:chExt cx="852611" cy="1379631"/>
                  </a:xfrm>
                </p:grpSpPr>
                <p:pic>
                  <p:nvPicPr>
                    <p:cNvPr id="30" name="Picture 2" descr="Titration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5349" r="75717"/>
                    <a:stretch/>
                  </p:blipFill>
                  <p:spPr bwMode="auto">
                    <a:xfrm>
                      <a:off x="4841689" y="3245223"/>
                      <a:ext cx="770218" cy="137963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1" name="Ovaal 30"/>
                    <p:cNvSpPr/>
                    <p:nvPr/>
                  </p:nvSpPr>
                  <p:spPr>
                    <a:xfrm>
                      <a:off x="5399931" y="3366246"/>
                      <a:ext cx="211976" cy="18825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2" name="Ovaal 31"/>
                    <p:cNvSpPr/>
                    <p:nvPr/>
                  </p:nvSpPr>
                  <p:spPr>
                    <a:xfrm>
                      <a:off x="5551989" y="4242501"/>
                      <a:ext cx="142311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29" name="Trapezium 28"/>
                  <p:cNvSpPr/>
                  <p:nvPr/>
                </p:nvSpPr>
                <p:spPr>
                  <a:xfrm>
                    <a:off x="3735111" y="5289720"/>
                    <a:ext cx="324558" cy="155948"/>
                  </a:xfrm>
                  <a:prstGeom prst="trapezoid">
                    <a:avLst>
                      <a:gd name="adj" fmla="val 35470"/>
                    </a:avLst>
                  </a:prstGeom>
                  <a:solidFill>
                    <a:srgbClr val="F282B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6" name="Ovaal 5"/>
                <p:cNvSpPr/>
                <p:nvPr/>
              </p:nvSpPr>
              <p:spPr>
                <a:xfrm>
                  <a:off x="3719985" y="4633715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0" name="Ovaal 39"/>
                <p:cNvSpPr/>
                <p:nvPr/>
              </p:nvSpPr>
              <p:spPr>
                <a:xfrm>
                  <a:off x="3883815" y="4841698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42" name="Ovaal 41"/>
            <p:cNvSpPr/>
            <p:nvPr/>
          </p:nvSpPr>
          <p:spPr>
            <a:xfrm rot="21540000">
              <a:off x="3863313" y="4559644"/>
              <a:ext cx="112889" cy="1354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3498144" y="137416"/>
            <a:ext cx="251013" cy="2625725"/>
            <a:chOff x="4619626" y="2040207"/>
            <a:chExt cx="251013" cy="2625725"/>
          </a:xfrm>
        </p:grpSpPr>
        <p:pic>
          <p:nvPicPr>
            <p:cNvPr id="2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619626" y="2040207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4726800" y="3260078"/>
              <a:ext cx="116024" cy="92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Rechthoek 32"/>
          <p:cNvSpPr/>
          <p:nvPr/>
        </p:nvSpPr>
        <p:spPr>
          <a:xfrm>
            <a:off x="675553" y="137416"/>
            <a:ext cx="1619074" cy="6519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/>
          <p:cNvSpPr txBox="1"/>
          <p:nvPr/>
        </p:nvSpPr>
        <p:spPr>
          <a:xfrm>
            <a:off x="3145873" y="5846125"/>
            <a:ext cx="214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</a:t>
            </a:r>
            <a:r>
              <a:rPr lang="nl-NL" dirty="0">
                <a:solidFill>
                  <a:srgbClr val="FF0000"/>
                </a:solidFill>
              </a:rPr>
              <a:t>15,00 mL</a:t>
            </a:r>
          </a:p>
          <a:p>
            <a:r>
              <a:rPr lang="nl-NL" dirty="0">
                <a:solidFill>
                  <a:srgbClr val="FF0000"/>
                </a:solidFill>
              </a:rPr>
              <a:t>          HCl-oplossing</a:t>
            </a:r>
          </a:p>
          <a:p>
            <a:r>
              <a:rPr lang="nl-NL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084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2373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726777" y="4320521"/>
            <a:ext cx="877265" cy="1422670"/>
            <a:chOff x="5017285" y="4339844"/>
            <a:chExt cx="877265" cy="1422670"/>
          </a:xfrm>
        </p:grpSpPr>
        <p:pic>
          <p:nvPicPr>
            <p:cNvPr id="33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49" r="75717"/>
            <a:stretch/>
          </p:blipFill>
          <p:spPr bwMode="auto">
            <a:xfrm rot="21532784">
              <a:off x="5017285" y="4382883"/>
              <a:ext cx="770218" cy="137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al 33"/>
            <p:cNvSpPr/>
            <p:nvPr/>
          </p:nvSpPr>
          <p:spPr>
            <a:xfrm rot="21532784">
              <a:off x="5553783" y="4505984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 rot="21532784">
              <a:off x="5752239" y="5363491"/>
              <a:ext cx="14231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 rot="21532784">
              <a:off x="5441926" y="5335181"/>
              <a:ext cx="269288" cy="109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Ovaal 1"/>
            <p:cNvSpPr/>
            <p:nvPr/>
          </p:nvSpPr>
          <p:spPr>
            <a:xfrm>
              <a:off x="5330956" y="4339844"/>
              <a:ext cx="142875" cy="709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328802" y="142807"/>
            <a:ext cx="251013" cy="2625725"/>
            <a:chOff x="4619626" y="2040207"/>
            <a:chExt cx="251013" cy="2625725"/>
          </a:xfrm>
        </p:grpSpPr>
        <p:pic>
          <p:nvPicPr>
            <p:cNvPr id="2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619626" y="2040207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4726800" y="3260078"/>
              <a:ext cx="116024" cy="92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3774345" y="1723026"/>
            <a:ext cx="733627" cy="2605783"/>
            <a:chOff x="1533712" y="2108717"/>
            <a:chExt cx="733627" cy="2605783"/>
          </a:xfrm>
        </p:grpSpPr>
        <p:pic>
          <p:nvPicPr>
            <p:cNvPr id="45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7" r="83760"/>
            <a:stretch/>
          </p:blipFill>
          <p:spPr bwMode="auto">
            <a:xfrm>
              <a:off x="1533712" y="2108717"/>
              <a:ext cx="658982" cy="260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hthoek 47"/>
            <p:cNvSpPr/>
            <p:nvPr/>
          </p:nvSpPr>
          <p:spPr>
            <a:xfrm>
              <a:off x="1821642" y="3409911"/>
              <a:ext cx="130629" cy="99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Afgeronde rechthoek 45"/>
            <p:cNvSpPr/>
            <p:nvPr/>
          </p:nvSpPr>
          <p:spPr>
            <a:xfrm>
              <a:off x="2015412" y="2593910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7" name="Afgeronde rechthoek 46"/>
            <p:cNvSpPr/>
            <p:nvPr/>
          </p:nvSpPr>
          <p:spPr>
            <a:xfrm>
              <a:off x="1992474" y="3654205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9" name="Gelijkbenige driehoek 48"/>
            <p:cNvSpPr/>
            <p:nvPr/>
          </p:nvSpPr>
          <p:spPr>
            <a:xfrm rot="10800000">
              <a:off x="1821643" y="4408376"/>
              <a:ext cx="125525" cy="15484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4" name="Rechthoek 43"/>
          <p:cNvSpPr/>
          <p:nvPr/>
        </p:nvSpPr>
        <p:spPr>
          <a:xfrm>
            <a:off x="4057399" y="2379592"/>
            <a:ext cx="144000" cy="6446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/>
          <p:cNvGrpSpPr/>
          <p:nvPr/>
        </p:nvGrpSpPr>
        <p:grpSpPr>
          <a:xfrm>
            <a:off x="3315177" y="4320521"/>
            <a:ext cx="1283980" cy="1379631"/>
            <a:chOff x="4881010" y="4316854"/>
            <a:chExt cx="1283980" cy="1379631"/>
          </a:xfrm>
        </p:grpSpPr>
        <p:sp>
          <p:nvSpPr>
            <p:cNvPr id="26" name="Rechthoek 25"/>
            <p:cNvSpPr/>
            <p:nvPr/>
          </p:nvSpPr>
          <p:spPr>
            <a:xfrm>
              <a:off x="4881010" y="5210108"/>
              <a:ext cx="94131" cy="166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1" name="Groep 10"/>
            <p:cNvGrpSpPr/>
            <p:nvPr/>
          </p:nvGrpSpPr>
          <p:grpSpPr>
            <a:xfrm rot="2692784">
              <a:off x="5180847" y="4316854"/>
              <a:ext cx="984143" cy="1379631"/>
              <a:chOff x="3863313" y="4378163"/>
              <a:chExt cx="984143" cy="1379631"/>
            </a:xfrm>
          </p:grpSpPr>
          <p:grpSp>
            <p:nvGrpSpPr>
              <p:cNvPr id="10" name="Groep 9"/>
              <p:cNvGrpSpPr/>
              <p:nvPr/>
            </p:nvGrpSpPr>
            <p:grpSpPr>
              <a:xfrm rot="-60000">
                <a:off x="3897624" y="4378163"/>
                <a:ext cx="949832" cy="1379631"/>
                <a:chOff x="4056579" y="4365670"/>
                <a:chExt cx="949832" cy="1379631"/>
              </a:xfrm>
            </p:grpSpPr>
            <p:sp>
              <p:nvSpPr>
                <p:cNvPr id="41" name="Ovaal 40"/>
                <p:cNvSpPr/>
                <p:nvPr/>
              </p:nvSpPr>
              <p:spPr>
                <a:xfrm>
                  <a:off x="4056579" y="4522969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9" name="Groep 8"/>
                <p:cNvGrpSpPr/>
                <p:nvPr/>
              </p:nvGrpSpPr>
              <p:grpSpPr>
                <a:xfrm>
                  <a:off x="4153800" y="4365670"/>
                  <a:ext cx="852611" cy="1379631"/>
                  <a:chOff x="3677550" y="4336541"/>
                  <a:chExt cx="852611" cy="1379631"/>
                </a:xfrm>
              </p:grpSpPr>
              <p:grpSp>
                <p:nvGrpSpPr>
                  <p:cNvPr id="27" name="Groep 26"/>
                  <p:cNvGrpSpPr/>
                  <p:nvPr/>
                </p:nvGrpSpPr>
                <p:grpSpPr>
                  <a:xfrm rot="18900000">
                    <a:off x="3677550" y="4336541"/>
                    <a:ext cx="852611" cy="1379631"/>
                    <a:chOff x="3369479" y="4366750"/>
                    <a:chExt cx="852611" cy="1379631"/>
                  </a:xfrm>
                </p:grpSpPr>
                <p:grpSp>
                  <p:nvGrpSpPr>
                    <p:cNvPr id="28" name="Groep 27"/>
                    <p:cNvGrpSpPr/>
                    <p:nvPr/>
                  </p:nvGrpSpPr>
                  <p:grpSpPr>
                    <a:xfrm>
                      <a:off x="3369479" y="4366750"/>
                      <a:ext cx="852611" cy="1379631"/>
                      <a:chOff x="4841689" y="3245223"/>
                      <a:chExt cx="852611" cy="1379631"/>
                    </a:xfrm>
                  </p:grpSpPr>
                  <p:pic>
                    <p:nvPicPr>
                      <p:cNvPr id="30" name="Picture 2" descr="Titration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>
                        <a:lum contrast="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5349" r="75717"/>
                      <a:stretch/>
                    </p:blipFill>
                    <p:spPr bwMode="auto">
                      <a:xfrm>
                        <a:off x="4841689" y="3245223"/>
                        <a:ext cx="770218" cy="1379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31" name="Ovaal 30"/>
                      <p:cNvSpPr/>
                      <p:nvPr/>
                    </p:nvSpPr>
                    <p:spPr>
                      <a:xfrm>
                        <a:off x="5399930" y="3366246"/>
                        <a:ext cx="211976" cy="1882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32" name="Ovaal 31"/>
                      <p:cNvSpPr/>
                      <p:nvPr/>
                    </p:nvSpPr>
                    <p:spPr>
                      <a:xfrm>
                        <a:off x="5551989" y="4242501"/>
                        <a:ext cx="142311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</p:grpSp>
                <p:sp>
                  <p:nvSpPr>
                    <p:cNvPr id="29" name="Trapezium 28"/>
                    <p:cNvSpPr/>
                    <p:nvPr/>
                  </p:nvSpPr>
                  <p:spPr>
                    <a:xfrm>
                      <a:off x="3735111" y="5289720"/>
                      <a:ext cx="324558" cy="155948"/>
                    </a:xfrm>
                    <a:prstGeom prst="trapezoid">
                      <a:avLst>
                        <a:gd name="adj" fmla="val 35470"/>
                      </a:avLst>
                    </a:prstGeom>
                    <a:solidFill>
                      <a:srgbClr val="F282B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" name="Trapezium 35"/>
                    <p:cNvSpPr/>
                    <p:nvPr/>
                  </p:nvSpPr>
                  <p:spPr>
                    <a:xfrm>
                      <a:off x="3734351" y="5289703"/>
                      <a:ext cx="324558" cy="155948"/>
                    </a:xfrm>
                    <a:prstGeom prst="trapezoid">
                      <a:avLst>
                        <a:gd name="adj" fmla="val 35470"/>
                      </a:avLst>
                    </a:prstGeom>
                    <a:solidFill>
                      <a:schemeClr val="accent1">
                        <a:alpha val="1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6" name="Ovaal 5"/>
                  <p:cNvSpPr/>
                  <p:nvPr/>
                </p:nvSpPr>
                <p:spPr>
                  <a:xfrm>
                    <a:off x="3719985" y="4633715"/>
                    <a:ext cx="112889" cy="1354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0" name="Ovaal 39"/>
                  <p:cNvSpPr/>
                  <p:nvPr/>
                </p:nvSpPr>
                <p:spPr>
                  <a:xfrm>
                    <a:off x="3883815" y="4841698"/>
                    <a:ext cx="112889" cy="1354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sp>
            <p:nvSpPr>
              <p:cNvPr id="42" name="Ovaal 41"/>
              <p:cNvSpPr/>
              <p:nvPr/>
            </p:nvSpPr>
            <p:spPr>
              <a:xfrm rot="21540000">
                <a:off x="3863313" y="4559644"/>
                <a:ext cx="112889" cy="1354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3" name="Trapezium 12"/>
            <p:cNvSpPr/>
            <p:nvPr/>
          </p:nvSpPr>
          <p:spPr>
            <a:xfrm>
              <a:off x="5653606" y="5267716"/>
              <a:ext cx="337569" cy="174965"/>
            </a:xfrm>
            <a:prstGeom prst="trapezoid">
              <a:avLst/>
            </a:prstGeom>
            <a:solidFill>
              <a:srgbClr val="F7B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2" name="Groep 51"/>
          <p:cNvGrpSpPr/>
          <p:nvPr/>
        </p:nvGrpSpPr>
        <p:grpSpPr>
          <a:xfrm rot="2692784">
            <a:off x="3611765" y="4316855"/>
            <a:ext cx="984143" cy="1379631"/>
            <a:chOff x="3863313" y="4378163"/>
            <a:chExt cx="984143" cy="1379631"/>
          </a:xfrm>
        </p:grpSpPr>
        <p:grpSp>
          <p:nvGrpSpPr>
            <p:cNvPr id="53" name="Groep 52"/>
            <p:cNvGrpSpPr/>
            <p:nvPr/>
          </p:nvGrpSpPr>
          <p:grpSpPr>
            <a:xfrm rot="-60000">
              <a:off x="3897624" y="4378163"/>
              <a:ext cx="949832" cy="1379631"/>
              <a:chOff x="4056579" y="4365670"/>
              <a:chExt cx="949832" cy="1379631"/>
            </a:xfrm>
          </p:grpSpPr>
          <p:sp>
            <p:nvSpPr>
              <p:cNvPr id="55" name="Ovaal 54"/>
              <p:cNvSpPr/>
              <p:nvPr/>
            </p:nvSpPr>
            <p:spPr>
              <a:xfrm>
                <a:off x="4056579" y="4522969"/>
                <a:ext cx="112889" cy="1354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56" name="Groep 55"/>
              <p:cNvGrpSpPr/>
              <p:nvPr/>
            </p:nvGrpSpPr>
            <p:grpSpPr>
              <a:xfrm>
                <a:off x="4153800" y="4365670"/>
                <a:ext cx="852611" cy="1379631"/>
                <a:chOff x="3677550" y="4336541"/>
                <a:chExt cx="852611" cy="1379631"/>
              </a:xfrm>
            </p:grpSpPr>
            <p:grpSp>
              <p:nvGrpSpPr>
                <p:cNvPr id="57" name="Groep 56"/>
                <p:cNvGrpSpPr/>
                <p:nvPr/>
              </p:nvGrpSpPr>
              <p:grpSpPr>
                <a:xfrm rot="18900000">
                  <a:off x="3677550" y="4336541"/>
                  <a:ext cx="852611" cy="1379631"/>
                  <a:chOff x="3369479" y="4366750"/>
                  <a:chExt cx="852611" cy="1379631"/>
                </a:xfrm>
              </p:grpSpPr>
              <p:grpSp>
                <p:nvGrpSpPr>
                  <p:cNvPr id="60" name="Groep 59"/>
                  <p:cNvGrpSpPr/>
                  <p:nvPr/>
                </p:nvGrpSpPr>
                <p:grpSpPr>
                  <a:xfrm>
                    <a:off x="3369479" y="4366750"/>
                    <a:ext cx="852611" cy="1379631"/>
                    <a:chOff x="4841689" y="3245223"/>
                    <a:chExt cx="852611" cy="1379631"/>
                  </a:xfrm>
                </p:grpSpPr>
                <p:pic>
                  <p:nvPicPr>
                    <p:cNvPr id="63" name="Picture 2" descr="Titration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5349" r="75717"/>
                    <a:stretch/>
                  </p:blipFill>
                  <p:spPr bwMode="auto">
                    <a:xfrm>
                      <a:off x="4841689" y="3245223"/>
                      <a:ext cx="770218" cy="137963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64" name="Ovaal 63"/>
                    <p:cNvSpPr/>
                    <p:nvPr/>
                  </p:nvSpPr>
                  <p:spPr>
                    <a:xfrm>
                      <a:off x="5399930" y="3366246"/>
                      <a:ext cx="211976" cy="18825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65" name="Ovaal 64"/>
                    <p:cNvSpPr/>
                    <p:nvPr/>
                  </p:nvSpPr>
                  <p:spPr>
                    <a:xfrm>
                      <a:off x="5551989" y="4242501"/>
                      <a:ext cx="142311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61" name="Trapezium 60"/>
                  <p:cNvSpPr/>
                  <p:nvPr/>
                </p:nvSpPr>
                <p:spPr>
                  <a:xfrm>
                    <a:off x="3735111" y="5289720"/>
                    <a:ext cx="324558" cy="155948"/>
                  </a:xfrm>
                  <a:prstGeom prst="trapezoid">
                    <a:avLst>
                      <a:gd name="adj" fmla="val 35470"/>
                    </a:avLst>
                  </a:prstGeom>
                  <a:solidFill>
                    <a:srgbClr val="F282B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2" name="Trapezium 61"/>
                  <p:cNvSpPr/>
                  <p:nvPr/>
                </p:nvSpPr>
                <p:spPr>
                  <a:xfrm>
                    <a:off x="3734351" y="5289703"/>
                    <a:ext cx="324558" cy="155948"/>
                  </a:xfrm>
                  <a:prstGeom prst="trapezoid">
                    <a:avLst>
                      <a:gd name="adj" fmla="val 35470"/>
                    </a:avLst>
                  </a:prstGeom>
                  <a:solidFill>
                    <a:srgbClr val="F282BA">
                      <a:alpha val="7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58" name="Ovaal 57"/>
                <p:cNvSpPr/>
                <p:nvPr/>
              </p:nvSpPr>
              <p:spPr>
                <a:xfrm>
                  <a:off x="3719985" y="4633715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9" name="Ovaal 58"/>
                <p:cNvSpPr/>
                <p:nvPr/>
              </p:nvSpPr>
              <p:spPr>
                <a:xfrm>
                  <a:off x="3883815" y="4841698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54" name="Ovaal 53"/>
            <p:cNvSpPr/>
            <p:nvPr/>
          </p:nvSpPr>
          <p:spPr>
            <a:xfrm rot="21540000">
              <a:off x="3863313" y="4559644"/>
              <a:ext cx="112889" cy="1354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2" name="Rechte verbindingslijn 11"/>
          <p:cNvCxnSpPr/>
          <p:nvPr/>
        </p:nvCxnSpPr>
        <p:spPr>
          <a:xfrm flipH="1">
            <a:off x="4125038" y="2900740"/>
            <a:ext cx="1498" cy="1199368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vak 65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3154167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15,00 mL </a:t>
            </a:r>
          </a:p>
          <a:p>
            <a:r>
              <a:rPr lang="nl-NL" dirty="0"/>
              <a:t>          HCl-oplossing</a:t>
            </a:r>
          </a:p>
          <a:p>
            <a:r>
              <a:rPr lang="nl-NL" dirty="0"/>
              <a:t>      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C927295-8E99-E238-AF71-538A31EF3F1E}"/>
              </a:ext>
            </a:extLst>
          </p:cNvPr>
          <p:cNvSpPr txBox="1"/>
          <p:nvPr/>
        </p:nvSpPr>
        <p:spPr>
          <a:xfrm>
            <a:off x="4507972" y="1838887"/>
            <a:ext cx="69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Buret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4A00DB0-EADD-AB57-46E9-D17C660F8EA7}"/>
              </a:ext>
            </a:extLst>
          </p:cNvPr>
          <p:cNvSpPr/>
          <p:nvPr/>
        </p:nvSpPr>
        <p:spPr>
          <a:xfrm>
            <a:off x="675553" y="137416"/>
            <a:ext cx="1619074" cy="6519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8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726777" y="4320521"/>
            <a:ext cx="877265" cy="1422670"/>
            <a:chOff x="5017285" y="4339844"/>
            <a:chExt cx="877265" cy="1422670"/>
          </a:xfrm>
        </p:grpSpPr>
        <p:pic>
          <p:nvPicPr>
            <p:cNvPr id="33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49" r="75717"/>
            <a:stretch/>
          </p:blipFill>
          <p:spPr bwMode="auto">
            <a:xfrm rot="21532784">
              <a:off x="5017285" y="4382883"/>
              <a:ext cx="770218" cy="137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al 33"/>
            <p:cNvSpPr/>
            <p:nvPr/>
          </p:nvSpPr>
          <p:spPr>
            <a:xfrm rot="21532784">
              <a:off x="5553783" y="4505984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 rot="21532784">
              <a:off x="5752239" y="5363491"/>
              <a:ext cx="14231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 rot="21532784">
              <a:off x="5441926" y="5335181"/>
              <a:ext cx="269288" cy="109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Ovaal 1"/>
            <p:cNvSpPr/>
            <p:nvPr/>
          </p:nvSpPr>
          <p:spPr>
            <a:xfrm>
              <a:off x="5330956" y="4339844"/>
              <a:ext cx="142875" cy="709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328802" y="142807"/>
            <a:ext cx="251013" cy="2625725"/>
            <a:chOff x="4619626" y="2040207"/>
            <a:chExt cx="251013" cy="2625725"/>
          </a:xfrm>
        </p:grpSpPr>
        <p:pic>
          <p:nvPicPr>
            <p:cNvPr id="2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619626" y="2040207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4726800" y="3260078"/>
              <a:ext cx="116024" cy="92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3774345" y="1723026"/>
            <a:ext cx="733627" cy="2605783"/>
            <a:chOff x="1533712" y="2108717"/>
            <a:chExt cx="733627" cy="2605783"/>
          </a:xfrm>
        </p:grpSpPr>
        <p:pic>
          <p:nvPicPr>
            <p:cNvPr id="45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7" r="83760"/>
            <a:stretch/>
          </p:blipFill>
          <p:spPr bwMode="auto">
            <a:xfrm>
              <a:off x="1533712" y="2108717"/>
              <a:ext cx="658982" cy="260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hthoek 47"/>
            <p:cNvSpPr/>
            <p:nvPr/>
          </p:nvSpPr>
          <p:spPr>
            <a:xfrm>
              <a:off x="1821642" y="3409911"/>
              <a:ext cx="130629" cy="99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Afgeronde rechthoek 45"/>
            <p:cNvSpPr/>
            <p:nvPr/>
          </p:nvSpPr>
          <p:spPr>
            <a:xfrm>
              <a:off x="2015412" y="2593910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7" name="Afgeronde rechthoek 46"/>
            <p:cNvSpPr/>
            <p:nvPr/>
          </p:nvSpPr>
          <p:spPr>
            <a:xfrm>
              <a:off x="1992474" y="3654205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9" name="Gelijkbenige driehoek 48"/>
            <p:cNvSpPr/>
            <p:nvPr/>
          </p:nvSpPr>
          <p:spPr>
            <a:xfrm rot="10800000">
              <a:off x="1821643" y="4408376"/>
              <a:ext cx="125525" cy="15484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4" name="Rechthoek 43"/>
          <p:cNvSpPr/>
          <p:nvPr/>
        </p:nvSpPr>
        <p:spPr>
          <a:xfrm>
            <a:off x="4057399" y="2379592"/>
            <a:ext cx="144000" cy="6446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/>
          <p:cNvGrpSpPr/>
          <p:nvPr/>
        </p:nvGrpSpPr>
        <p:grpSpPr>
          <a:xfrm>
            <a:off x="3315177" y="4320521"/>
            <a:ext cx="1283980" cy="1379631"/>
            <a:chOff x="4881010" y="4316854"/>
            <a:chExt cx="1283980" cy="1379631"/>
          </a:xfrm>
        </p:grpSpPr>
        <p:sp>
          <p:nvSpPr>
            <p:cNvPr id="26" name="Rechthoek 25"/>
            <p:cNvSpPr/>
            <p:nvPr/>
          </p:nvSpPr>
          <p:spPr>
            <a:xfrm>
              <a:off x="4881010" y="5210108"/>
              <a:ext cx="94131" cy="166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1" name="Groep 10"/>
            <p:cNvGrpSpPr/>
            <p:nvPr/>
          </p:nvGrpSpPr>
          <p:grpSpPr>
            <a:xfrm rot="2692784">
              <a:off x="5180847" y="4316854"/>
              <a:ext cx="984143" cy="1379631"/>
              <a:chOff x="3863313" y="4378163"/>
              <a:chExt cx="984143" cy="1379631"/>
            </a:xfrm>
          </p:grpSpPr>
          <p:grpSp>
            <p:nvGrpSpPr>
              <p:cNvPr id="10" name="Groep 9"/>
              <p:cNvGrpSpPr/>
              <p:nvPr/>
            </p:nvGrpSpPr>
            <p:grpSpPr>
              <a:xfrm rot="-60000">
                <a:off x="3897624" y="4378163"/>
                <a:ext cx="949832" cy="1379631"/>
                <a:chOff x="4056579" y="4365670"/>
                <a:chExt cx="949832" cy="1379631"/>
              </a:xfrm>
            </p:grpSpPr>
            <p:sp>
              <p:nvSpPr>
                <p:cNvPr id="41" name="Ovaal 40"/>
                <p:cNvSpPr/>
                <p:nvPr/>
              </p:nvSpPr>
              <p:spPr>
                <a:xfrm>
                  <a:off x="4056579" y="4522969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9" name="Groep 8"/>
                <p:cNvGrpSpPr/>
                <p:nvPr/>
              </p:nvGrpSpPr>
              <p:grpSpPr>
                <a:xfrm>
                  <a:off x="4153800" y="4365670"/>
                  <a:ext cx="852611" cy="1379631"/>
                  <a:chOff x="3677550" y="4336541"/>
                  <a:chExt cx="852611" cy="1379631"/>
                </a:xfrm>
              </p:grpSpPr>
              <p:grpSp>
                <p:nvGrpSpPr>
                  <p:cNvPr id="27" name="Groep 26"/>
                  <p:cNvGrpSpPr/>
                  <p:nvPr/>
                </p:nvGrpSpPr>
                <p:grpSpPr>
                  <a:xfrm rot="18900000">
                    <a:off x="3677550" y="4336541"/>
                    <a:ext cx="852611" cy="1379631"/>
                    <a:chOff x="3369479" y="4366750"/>
                    <a:chExt cx="852611" cy="1379631"/>
                  </a:xfrm>
                </p:grpSpPr>
                <p:grpSp>
                  <p:nvGrpSpPr>
                    <p:cNvPr id="28" name="Groep 27"/>
                    <p:cNvGrpSpPr/>
                    <p:nvPr/>
                  </p:nvGrpSpPr>
                  <p:grpSpPr>
                    <a:xfrm>
                      <a:off x="3369479" y="4366750"/>
                      <a:ext cx="852611" cy="1379631"/>
                      <a:chOff x="4841689" y="3245223"/>
                      <a:chExt cx="852611" cy="1379631"/>
                    </a:xfrm>
                  </p:grpSpPr>
                  <p:pic>
                    <p:nvPicPr>
                      <p:cNvPr id="30" name="Picture 2" descr="Titration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>
                        <a:lum contrast="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5349" r="75717"/>
                      <a:stretch/>
                    </p:blipFill>
                    <p:spPr bwMode="auto">
                      <a:xfrm>
                        <a:off x="4841689" y="3245223"/>
                        <a:ext cx="770218" cy="1379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31" name="Ovaal 30"/>
                      <p:cNvSpPr/>
                      <p:nvPr/>
                    </p:nvSpPr>
                    <p:spPr>
                      <a:xfrm>
                        <a:off x="5399930" y="3366246"/>
                        <a:ext cx="211976" cy="1882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32" name="Ovaal 31"/>
                      <p:cNvSpPr/>
                      <p:nvPr/>
                    </p:nvSpPr>
                    <p:spPr>
                      <a:xfrm>
                        <a:off x="5551989" y="4242501"/>
                        <a:ext cx="142311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</p:grpSp>
                <p:sp>
                  <p:nvSpPr>
                    <p:cNvPr id="29" name="Trapezium 28"/>
                    <p:cNvSpPr/>
                    <p:nvPr/>
                  </p:nvSpPr>
                  <p:spPr>
                    <a:xfrm>
                      <a:off x="3735111" y="5289720"/>
                      <a:ext cx="324558" cy="155948"/>
                    </a:xfrm>
                    <a:prstGeom prst="trapezoid">
                      <a:avLst>
                        <a:gd name="adj" fmla="val 35470"/>
                      </a:avLst>
                    </a:prstGeom>
                    <a:solidFill>
                      <a:srgbClr val="F282B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" name="Trapezium 35"/>
                    <p:cNvSpPr/>
                    <p:nvPr/>
                  </p:nvSpPr>
                  <p:spPr>
                    <a:xfrm>
                      <a:off x="3734351" y="5289703"/>
                      <a:ext cx="324558" cy="155948"/>
                    </a:xfrm>
                    <a:prstGeom prst="trapezoid">
                      <a:avLst>
                        <a:gd name="adj" fmla="val 35470"/>
                      </a:avLst>
                    </a:prstGeom>
                    <a:solidFill>
                      <a:schemeClr val="accent1">
                        <a:alpha val="1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6" name="Ovaal 5"/>
                  <p:cNvSpPr/>
                  <p:nvPr/>
                </p:nvSpPr>
                <p:spPr>
                  <a:xfrm>
                    <a:off x="3719985" y="4633715"/>
                    <a:ext cx="112889" cy="1354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0" name="Ovaal 39"/>
                  <p:cNvSpPr/>
                  <p:nvPr/>
                </p:nvSpPr>
                <p:spPr>
                  <a:xfrm>
                    <a:off x="3883815" y="4841698"/>
                    <a:ext cx="112889" cy="1354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sp>
            <p:nvSpPr>
              <p:cNvPr id="42" name="Ovaal 41"/>
              <p:cNvSpPr/>
              <p:nvPr/>
            </p:nvSpPr>
            <p:spPr>
              <a:xfrm rot="21540000">
                <a:off x="3863313" y="4559644"/>
                <a:ext cx="112889" cy="1354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3" name="Trapezium 12"/>
            <p:cNvSpPr/>
            <p:nvPr/>
          </p:nvSpPr>
          <p:spPr>
            <a:xfrm>
              <a:off x="5653606" y="5267716"/>
              <a:ext cx="337569" cy="174965"/>
            </a:xfrm>
            <a:prstGeom prst="trapezoid">
              <a:avLst/>
            </a:prstGeom>
            <a:solidFill>
              <a:srgbClr val="F7B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2" name="Groep 51"/>
          <p:cNvGrpSpPr/>
          <p:nvPr/>
        </p:nvGrpSpPr>
        <p:grpSpPr>
          <a:xfrm rot="2692784">
            <a:off x="3611765" y="4316855"/>
            <a:ext cx="984143" cy="1379631"/>
            <a:chOff x="3863313" y="4378163"/>
            <a:chExt cx="984143" cy="1379631"/>
          </a:xfrm>
        </p:grpSpPr>
        <p:grpSp>
          <p:nvGrpSpPr>
            <p:cNvPr id="53" name="Groep 52"/>
            <p:cNvGrpSpPr/>
            <p:nvPr/>
          </p:nvGrpSpPr>
          <p:grpSpPr>
            <a:xfrm rot="-60000">
              <a:off x="3897624" y="4378163"/>
              <a:ext cx="949832" cy="1379631"/>
              <a:chOff x="4056579" y="4365670"/>
              <a:chExt cx="949832" cy="1379631"/>
            </a:xfrm>
          </p:grpSpPr>
          <p:sp>
            <p:nvSpPr>
              <p:cNvPr id="55" name="Ovaal 54"/>
              <p:cNvSpPr/>
              <p:nvPr/>
            </p:nvSpPr>
            <p:spPr>
              <a:xfrm>
                <a:off x="4056579" y="4522969"/>
                <a:ext cx="112889" cy="1354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56" name="Groep 55"/>
              <p:cNvGrpSpPr/>
              <p:nvPr/>
            </p:nvGrpSpPr>
            <p:grpSpPr>
              <a:xfrm>
                <a:off x="4153800" y="4365670"/>
                <a:ext cx="852611" cy="1379631"/>
                <a:chOff x="3677550" y="4336541"/>
                <a:chExt cx="852611" cy="1379631"/>
              </a:xfrm>
            </p:grpSpPr>
            <p:grpSp>
              <p:nvGrpSpPr>
                <p:cNvPr id="57" name="Groep 56"/>
                <p:cNvGrpSpPr/>
                <p:nvPr/>
              </p:nvGrpSpPr>
              <p:grpSpPr>
                <a:xfrm rot="18900000">
                  <a:off x="3677550" y="4336541"/>
                  <a:ext cx="852611" cy="1379631"/>
                  <a:chOff x="3369479" y="4366750"/>
                  <a:chExt cx="852611" cy="1379631"/>
                </a:xfrm>
              </p:grpSpPr>
              <p:grpSp>
                <p:nvGrpSpPr>
                  <p:cNvPr id="60" name="Groep 59"/>
                  <p:cNvGrpSpPr/>
                  <p:nvPr/>
                </p:nvGrpSpPr>
                <p:grpSpPr>
                  <a:xfrm>
                    <a:off x="3369479" y="4366750"/>
                    <a:ext cx="852611" cy="1379631"/>
                    <a:chOff x="4841689" y="3245223"/>
                    <a:chExt cx="852611" cy="1379631"/>
                  </a:xfrm>
                </p:grpSpPr>
                <p:pic>
                  <p:nvPicPr>
                    <p:cNvPr id="63" name="Picture 2" descr="Titration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5349" r="75717"/>
                    <a:stretch/>
                  </p:blipFill>
                  <p:spPr bwMode="auto">
                    <a:xfrm>
                      <a:off x="4841689" y="3245223"/>
                      <a:ext cx="770218" cy="137963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64" name="Ovaal 63"/>
                    <p:cNvSpPr/>
                    <p:nvPr/>
                  </p:nvSpPr>
                  <p:spPr>
                    <a:xfrm>
                      <a:off x="5399930" y="3366246"/>
                      <a:ext cx="211976" cy="18825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65" name="Ovaal 64"/>
                    <p:cNvSpPr/>
                    <p:nvPr/>
                  </p:nvSpPr>
                  <p:spPr>
                    <a:xfrm>
                      <a:off x="5551989" y="4242501"/>
                      <a:ext cx="142311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61" name="Trapezium 60"/>
                  <p:cNvSpPr/>
                  <p:nvPr/>
                </p:nvSpPr>
                <p:spPr>
                  <a:xfrm>
                    <a:off x="3735111" y="5289720"/>
                    <a:ext cx="324558" cy="155948"/>
                  </a:xfrm>
                  <a:prstGeom prst="trapezoid">
                    <a:avLst>
                      <a:gd name="adj" fmla="val 35470"/>
                    </a:avLst>
                  </a:prstGeom>
                  <a:solidFill>
                    <a:srgbClr val="F282B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2" name="Trapezium 61"/>
                  <p:cNvSpPr/>
                  <p:nvPr/>
                </p:nvSpPr>
                <p:spPr>
                  <a:xfrm>
                    <a:off x="3734351" y="5289703"/>
                    <a:ext cx="324558" cy="155948"/>
                  </a:xfrm>
                  <a:prstGeom prst="trapezoid">
                    <a:avLst>
                      <a:gd name="adj" fmla="val 35470"/>
                    </a:avLst>
                  </a:prstGeom>
                  <a:solidFill>
                    <a:srgbClr val="F282BA">
                      <a:alpha val="7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58" name="Ovaal 57"/>
                <p:cNvSpPr/>
                <p:nvPr/>
              </p:nvSpPr>
              <p:spPr>
                <a:xfrm>
                  <a:off x="3719985" y="4633715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9" name="Ovaal 58"/>
                <p:cNvSpPr/>
                <p:nvPr/>
              </p:nvSpPr>
              <p:spPr>
                <a:xfrm>
                  <a:off x="3883815" y="4841698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54" name="Ovaal 53"/>
            <p:cNvSpPr/>
            <p:nvPr/>
          </p:nvSpPr>
          <p:spPr>
            <a:xfrm rot="21540000">
              <a:off x="3863313" y="4559644"/>
              <a:ext cx="112889" cy="1354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2" name="Rechte verbindingslijn 11"/>
          <p:cNvCxnSpPr/>
          <p:nvPr/>
        </p:nvCxnSpPr>
        <p:spPr>
          <a:xfrm flipH="1">
            <a:off x="4125038" y="2900740"/>
            <a:ext cx="1498" cy="1199368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vak 65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3154167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15,00 mL </a:t>
            </a:r>
          </a:p>
          <a:p>
            <a:r>
              <a:rPr lang="nl-NL" dirty="0"/>
              <a:t>          HCl-oplossing</a:t>
            </a:r>
          </a:p>
          <a:p>
            <a:r>
              <a:rPr lang="nl-NL" dirty="0"/>
              <a:t>      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433327" y="3439887"/>
            <a:ext cx="184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0,1062 M</a:t>
            </a:r>
          </a:p>
          <a:p>
            <a:r>
              <a:rPr lang="nl-NL" dirty="0">
                <a:solidFill>
                  <a:srgbClr val="FF0000"/>
                </a:solidFill>
              </a:rPr>
              <a:t>natronloog</a:t>
            </a: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B3763-3257-8763-FBA9-B5F899C33458}"/>
              </a:ext>
            </a:extLst>
          </p:cNvPr>
          <p:cNvSpPr/>
          <p:nvPr/>
        </p:nvSpPr>
        <p:spPr>
          <a:xfrm>
            <a:off x="675553" y="137416"/>
            <a:ext cx="1619074" cy="6519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726777" y="4320521"/>
            <a:ext cx="877265" cy="1422670"/>
            <a:chOff x="5017285" y="4339844"/>
            <a:chExt cx="877265" cy="1422670"/>
          </a:xfrm>
        </p:grpSpPr>
        <p:pic>
          <p:nvPicPr>
            <p:cNvPr id="33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49" r="75717"/>
            <a:stretch/>
          </p:blipFill>
          <p:spPr bwMode="auto">
            <a:xfrm rot="21532784">
              <a:off x="5017285" y="4382883"/>
              <a:ext cx="770218" cy="137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al 33"/>
            <p:cNvSpPr/>
            <p:nvPr/>
          </p:nvSpPr>
          <p:spPr>
            <a:xfrm rot="21532784">
              <a:off x="5553783" y="4505984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 rot="21532784">
              <a:off x="5752239" y="5363491"/>
              <a:ext cx="14231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 rot="21532784">
              <a:off x="5441926" y="5335181"/>
              <a:ext cx="269288" cy="109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Ovaal 1"/>
            <p:cNvSpPr/>
            <p:nvPr/>
          </p:nvSpPr>
          <p:spPr>
            <a:xfrm>
              <a:off x="5330956" y="4339844"/>
              <a:ext cx="142875" cy="709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328802" y="142807"/>
            <a:ext cx="251013" cy="2625725"/>
            <a:chOff x="4619626" y="2040207"/>
            <a:chExt cx="251013" cy="2625725"/>
          </a:xfrm>
        </p:grpSpPr>
        <p:pic>
          <p:nvPicPr>
            <p:cNvPr id="2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619626" y="2040207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4726800" y="3260078"/>
              <a:ext cx="116024" cy="92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3774345" y="1723026"/>
            <a:ext cx="733627" cy="2605783"/>
            <a:chOff x="1533712" y="2108717"/>
            <a:chExt cx="733627" cy="2605783"/>
          </a:xfrm>
        </p:grpSpPr>
        <p:pic>
          <p:nvPicPr>
            <p:cNvPr id="45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7" r="83760"/>
            <a:stretch/>
          </p:blipFill>
          <p:spPr bwMode="auto">
            <a:xfrm>
              <a:off x="1533712" y="2108717"/>
              <a:ext cx="658982" cy="260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hthoek 47"/>
            <p:cNvSpPr/>
            <p:nvPr/>
          </p:nvSpPr>
          <p:spPr>
            <a:xfrm>
              <a:off x="1821642" y="3409911"/>
              <a:ext cx="130629" cy="99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Afgeronde rechthoek 45"/>
            <p:cNvSpPr/>
            <p:nvPr/>
          </p:nvSpPr>
          <p:spPr>
            <a:xfrm>
              <a:off x="2015412" y="2593910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7" name="Afgeronde rechthoek 46"/>
            <p:cNvSpPr/>
            <p:nvPr/>
          </p:nvSpPr>
          <p:spPr>
            <a:xfrm>
              <a:off x="1992474" y="3654205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9" name="Gelijkbenige driehoek 48"/>
            <p:cNvSpPr/>
            <p:nvPr/>
          </p:nvSpPr>
          <p:spPr>
            <a:xfrm rot="10800000">
              <a:off x="1821643" y="4408376"/>
              <a:ext cx="125525" cy="15484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4" name="Rechthoek 43"/>
          <p:cNvSpPr/>
          <p:nvPr/>
        </p:nvSpPr>
        <p:spPr>
          <a:xfrm>
            <a:off x="4057399" y="2379592"/>
            <a:ext cx="144000" cy="6446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/>
          <p:cNvGrpSpPr/>
          <p:nvPr/>
        </p:nvGrpSpPr>
        <p:grpSpPr>
          <a:xfrm>
            <a:off x="3315177" y="4320521"/>
            <a:ext cx="1283980" cy="1379631"/>
            <a:chOff x="4881010" y="4316854"/>
            <a:chExt cx="1283980" cy="1379631"/>
          </a:xfrm>
        </p:grpSpPr>
        <p:sp>
          <p:nvSpPr>
            <p:cNvPr id="26" name="Rechthoek 25"/>
            <p:cNvSpPr/>
            <p:nvPr/>
          </p:nvSpPr>
          <p:spPr>
            <a:xfrm>
              <a:off x="4881010" y="5210108"/>
              <a:ext cx="94131" cy="166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1" name="Groep 10"/>
            <p:cNvGrpSpPr/>
            <p:nvPr/>
          </p:nvGrpSpPr>
          <p:grpSpPr>
            <a:xfrm rot="2692784">
              <a:off x="5180847" y="4316854"/>
              <a:ext cx="984143" cy="1379631"/>
              <a:chOff x="3863313" y="4378163"/>
              <a:chExt cx="984143" cy="1379631"/>
            </a:xfrm>
          </p:grpSpPr>
          <p:grpSp>
            <p:nvGrpSpPr>
              <p:cNvPr id="10" name="Groep 9"/>
              <p:cNvGrpSpPr/>
              <p:nvPr/>
            </p:nvGrpSpPr>
            <p:grpSpPr>
              <a:xfrm rot="-60000">
                <a:off x="3897624" y="4378163"/>
                <a:ext cx="949832" cy="1379631"/>
                <a:chOff x="4056579" y="4365670"/>
                <a:chExt cx="949832" cy="1379631"/>
              </a:xfrm>
            </p:grpSpPr>
            <p:sp>
              <p:nvSpPr>
                <p:cNvPr id="41" name="Ovaal 40"/>
                <p:cNvSpPr/>
                <p:nvPr/>
              </p:nvSpPr>
              <p:spPr>
                <a:xfrm>
                  <a:off x="4056579" y="4522969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9" name="Groep 8"/>
                <p:cNvGrpSpPr/>
                <p:nvPr/>
              </p:nvGrpSpPr>
              <p:grpSpPr>
                <a:xfrm>
                  <a:off x="4153800" y="4365670"/>
                  <a:ext cx="852611" cy="1379631"/>
                  <a:chOff x="3677550" y="4336541"/>
                  <a:chExt cx="852611" cy="1379631"/>
                </a:xfrm>
              </p:grpSpPr>
              <p:grpSp>
                <p:nvGrpSpPr>
                  <p:cNvPr id="27" name="Groep 26"/>
                  <p:cNvGrpSpPr/>
                  <p:nvPr/>
                </p:nvGrpSpPr>
                <p:grpSpPr>
                  <a:xfrm rot="18900000">
                    <a:off x="3677550" y="4336541"/>
                    <a:ext cx="852611" cy="1379631"/>
                    <a:chOff x="3369479" y="4366750"/>
                    <a:chExt cx="852611" cy="1379631"/>
                  </a:xfrm>
                </p:grpSpPr>
                <p:grpSp>
                  <p:nvGrpSpPr>
                    <p:cNvPr id="28" name="Groep 27"/>
                    <p:cNvGrpSpPr/>
                    <p:nvPr/>
                  </p:nvGrpSpPr>
                  <p:grpSpPr>
                    <a:xfrm>
                      <a:off x="3369479" y="4366750"/>
                      <a:ext cx="852611" cy="1379631"/>
                      <a:chOff x="4841689" y="3245223"/>
                      <a:chExt cx="852611" cy="1379631"/>
                    </a:xfrm>
                  </p:grpSpPr>
                  <p:pic>
                    <p:nvPicPr>
                      <p:cNvPr id="30" name="Picture 2" descr="Titration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>
                        <a:lum contrast="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5349" r="75717"/>
                      <a:stretch/>
                    </p:blipFill>
                    <p:spPr bwMode="auto">
                      <a:xfrm>
                        <a:off x="4841689" y="3245223"/>
                        <a:ext cx="770218" cy="1379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31" name="Ovaal 30"/>
                      <p:cNvSpPr/>
                      <p:nvPr/>
                    </p:nvSpPr>
                    <p:spPr>
                      <a:xfrm>
                        <a:off x="5399930" y="3366246"/>
                        <a:ext cx="211976" cy="1882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32" name="Ovaal 31"/>
                      <p:cNvSpPr/>
                      <p:nvPr/>
                    </p:nvSpPr>
                    <p:spPr>
                      <a:xfrm>
                        <a:off x="5551989" y="4242501"/>
                        <a:ext cx="142311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</p:grpSp>
                <p:sp>
                  <p:nvSpPr>
                    <p:cNvPr id="29" name="Trapezium 28"/>
                    <p:cNvSpPr/>
                    <p:nvPr/>
                  </p:nvSpPr>
                  <p:spPr>
                    <a:xfrm>
                      <a:off x="3735111" y="5289720"/>
                      <a:ext cx="324558" cy="155948"/>
                    </a:xfrm>
                    <a:prstGeom prst="trapezoid">
                      <a:avLst>
                        <a:gd name="adj" fmla="val 35470"/>
                      </a:avLst>
                    </a:prstGeom>
                    <a:solidFill>
                      <a:srgbClr val="F282B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" name="Trapezium 35"/>
                    <p:cNvSpPr/>
                    <p:nvPr/>
                  </p:nvSpPr>
                  <p:spPr>
                    <a:xfrm>
                      <a:off x="3734351" y="5289703"/>
                      <a:ext cx="324558" cy="155948"/>
                    </a:xfrm>
                    <a:prstGeom prst="trapezoid">
                      <a:avLst>
                        <a:gd name="adj" fmla="val 35470"/>
                      </a:avLst>
                    </a:prstGeom>
                    <a:solidFill>
                      <a:schemeClr val="accent1">
                        <a:alpha val="1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6" name="Ovaal 5"/>
                  <p:cNvSpPr/>
                  <p:nvPr/>
                </p:nvSpPr>
                <p:spPr>
                  <a:xfrm>
                    <a:off x="3719985" y="4633715"/>
                    <a:ext cx="112889" cy="1354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0" name="Ovaal 39"/>
                  <p:cNvSpPr/>
                  <p:nvPr/>
                </p:nvSpPr>
                <p:spPr>
                  <a:xfrm>
                    <a:off x="3883815" y="4841698"/>
                    <a:ext cx="112889" cy="1354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sp>
            <p:nvSpPr>
              <p:cNvPr id="42" name="Ovaal 41"/>
              <p:cNvSpPr/>
              <p:nvPr/>
            </p:nvSpPr>
            <p:spPr>
              <a:xfrm rot="21540000">
                <a:off x="3863313" y="4559644"/>
                <a:ext cx="112889" cy="1354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3" name="Trapezium 12"/>
            <p:cNvSpPr/>
            <p:nvPr/>
          </p:nvSpPr>
          <p:spPr>
            <a:xfrm>
              <a:off x="5653606" y="5267716"/>
              <a:ext cx="337569" cy="174965"/>
            </a:xfrm>
            <a:prstGeom prst="trapezoid">
              <a:avLst/>
            </a:prstGeom>
            <a:solidFill>
              <a:srgbClr val="F7B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2" name="Groep 51"/>
          <p:cNvGrpSpPr/>
          <p:nvPr/>
        </p:nvGrpSpPr>
        <p:grpSpPr>
          <a:xfrm rot="2692784">
            <a:off x="3611765" y="4316855"/>
            <a:ext cx="984143" cy="1379631"/>
            <a:chOff x="3863313" y="4378163"/>
            <a:chExt cx="984143" cy="1379631"/>
          </a:xfrm>
        </p:grpSpPr>
        <p:grpSp>
          <p:nvGrpSpPr>
            <p:cNvPr id="53" name="Groep 52"/>
            <p:cNvGrpSpPr/>
            <p:nvPr/>
          </p:nvGrpSpPr>
          <p:grpSpPr>
            <a:xfrm rot="-60000">
              <a:off x="3897624" y="4378163"/>
              <a:ext cx="949832" cy="1379631"/>
              <a:chOff x="4056579" y="4365670"/>
              <a:chExt cx="949832" cy="1379631"/>
            </a:xfrm>
          </p:grpSpPr>
          <p:sp>
            <p:nvSpPr>
              <p:cNvPr id="55" name="Ovaal 54"/>
              <p:cNvSpPr/>
              <p:nvPr/>
            </p:nvSpPr>
            <p:spPr>
              <a:xfrm>
                <a:off x="4056579" y="4522969"/>
                <a:ext cx="112889" cy="1354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56" name="Groep 55"/>
              <p:cNvGrpSpPr/>
              <p:nvPr/>
            </p:nvGrpSpPr>
            <p:grpSpPr>
              <a:xfrm>
                <a:off x="4153800" y="4365670"/>
                <a:ext cx="852611" cy="1379631"/>
                <a:chOff x="3677550" y="4336541"/>
                <a:chExt cx="852611" cy="1379631"/>
              </a:xfrm>
            </p:grpSpPr>
            <p:grpSp>
              <p:nvGrpSpPr>
                <p:cNvPr id="57" name="Groep 56"/>
                <p:cNvGrpSpPr/>
                <p:nvPr/>
              </p:nvGrpSpPr>
              <p:grpSpPr>
                <a:xfrm rot="18900000">
                  <a:off x="3677550" y="4336541"/>
                  <a:ext cx="852611" cy="1379631"/>
                  <a:chOff x="3369479" y="4366750"/>
                  <a:chExt cx="852611" cy="1379631"/>
                </a:xfrm>
              </p:grpSpPr>
              <p:grpSp>
                <p:nvGrpSpPr>
                  <p:cNvPr id="60" name="Groep 59"/>
                  <p:cNvGrpSpPr/>
                  <p:nvPr/>
                </p:nvGrpSpPr>
                <p:grpSpPr>
                  <a:xfrm>
                    <a:off x="3369479" y="4366750"/>
                    <a:ext cx="852611" cy="1379631"/>
                    <a:chOff x="4841689" y="3245223"/>
                    <a:chExt cx="852611" cy="1379631"/>
                  </a:xfrm>
                </p:grpSpPr>
                <p:pic>
                  <p:nvPicPr>
                    <p:cNvPr id="63" name="Picture 2" descr="Titration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5349" r="75717"/>
                    <a:stretch/>
                  </p:blipFill>
                  <p:spPr bwMode="auto">
                    <a:xfrm>
                      <a:off x="4841689" y="3245223"/>
                      <a:ext cx="770218" cy="137963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64" name="Ovaal 63"/>
                    <p:cNvSpPr/>
                    <p:nvPr/>
                  </p:nvSpPr>
                  <p:spPr>
                    <a:xfrm>
                      <a:off x="5399930" y="3366246"/>
                      <a:ext cx="211976" cy="18825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65" name="Ovaal 64"/>
                    <p:cNvSpPr/>
                    <p:nvPr/>
                  </p:nvSpPr>
                  <p:spPr>
                    <a:xfrm>
                      <a:off x="5551989" y="4242501"/>
                      <a:ext cx="142311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61" name="Trapezium 60"/>
                  <p:cNvSpPr/>
                  <p:nvPr/>
                </p:nvSpPr>
                <p:spPr>
                  <a:xfrm>
                    <a:off x="3735111" y="5289720"/>
                    <a:ext cx="324558" cy="155948"/>
                  </a:xfrm>
                  <a:prstGeom prst="trapezoid">
                    <a:avLst>
                      <a:gd name="adj" fmla="val 35470"/>
                    </a:avLst>
                  </a:prstGeom>
                  <a:solidFill>
                    <a:srgbClr val="F282B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2" name="Trapezium 61"/>
                  <p:cNvSpPr/>
                  <p:nvPr/>
                </p:nvSpPr>
                <p:spPr>
                  <a:xfrm>
                    <a:off x="3734351" y="5289703"/>
                    <a:ext cx="324558" cy="155948"/>
                  </a:xfrm>
                  <a:prstGeom prst="trapezoid">
                    <a:avLst>
                      <a:gd name="adj" fmla="val 35470"/>
                    </a:avLst>
                  </a:prstGeom>
                  <a:solidFill>
                    <a:srgbClr val="F282BA">
                      <a:alpha val="7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58" name="Ovaal 57"/>
                <p:cNvSpPr/>
                <p:nvPr/>
              </p:nvSpPr>
              <p:spPr>
                <a:xfrm>
                  <a:off x="3719985" y="4633715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9" name="Ovaal 58"/>
                <p:cNvSpPr/>
                <p:nvPr/>
              </p:nvSpPr>
              <p:spPr>
                <a:xfrm>
                  <a:off x="3883815" y="4841698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54" name="Ovaal 53"/>
            <p:cNvSpPr/>
            <p:nvPr/>
          </p:nvSpPr>
          <p:spPr>
            <a:xfrm rot="21540000">
              <a:off x="3863313" y="4559644"/>
              <a:ext cx="112889" cy="1354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2" name="Rechte verbindingslijn 11"/>
          <p:cNvCxnSpPr/>
          <p:nvPr/>
        </p:nvCxnSpPr>
        <p:spPr>
          <a:xfrm flipH="1">
            <a:off x="4125038" y="2900740"/>
            <a:ext cx="1498" cy="1199368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vak 65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3154167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15,00 mL </a:t>
            </a:r>
          </a:p>
          <a:p>
            <a:r>
              <a:rPr lang="nl-NL" dirty="0"/>
              <a:t>          HCl-oplossing</a:t>
            </a:r>
          </a:p>
          <a:p>
            <a:r>
              <a:rPr lang="nl-NL" dirty="0"/>
              <a:t>      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433327" y="3439887"/>
            <a:ext cx="184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0,1062 M</a:t>
            </a:r>
          </a:p>
          <a:p>
            <a:r>
              <a:rPr lang="nl-NL" dirty="0"/>
              <a:t>natronloog</a:t>
            </a:r>
            <a:endParaRPr lang="nl-NL" sz="12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FF82D04-C373-085A-5849-A9E25FE15F51}"/>
              </a:ext>
            </a:extLst>
          </p:cNvPr>
          <p:cNvSpPr/>
          <p:nvPr/>
        </p:nvSpPr>
        <p:spPr>
          <a:xfrm>
            <a:off x="675553" y="137416"/>
            <a:ext cx="1619074" cy="6519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0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0052 0.1444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0087 0.1590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8" t="26900" r="30352"/>
          <a:stretch/>
        </p:blipFill>
        <p:spPr>
          <a:xfrm rot="-60000">
            <a:off x="2044930" y="1853738"/>
            <a:ext cx="1687485" cy="50375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4995"/>
          <a:stretch/>
        </p:blipFill>
        <p:spPr>
          <a:xfrm>
            <a:off x="16625" y="0"/>
            <a:ext cx="1620982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7421E5B-1466-4929-9D53-1F0A6CCE7659}"/>
              </a:ext>
            </a:extLst>
          </p:cNvPr>
          <p:cNvSpPr txBox="1"/>
          <p:nvPr/>
        </p:nvSpPr>
        <p:spPr>
          <a:xfrm>
            <a:off x="1274186" y="288283"/>
            <a:ext cx="2902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Buret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50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723072" y="4328809"/>
            <a:ext cx="877265" cy="1422670"/>
            <a:chOff x="5017285" y="4339844"/>
            <a:chExt cx="877265" cy="1422670"/>
          </a:xfrm>
        </p:grpSpPr>
        <p:pic>
          <p:nvPicPr>
            <p:cNvPr id="33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49" r="75717"/>
            <a:stretch/>
          </p:blipFill>
          <p:spPr bwMode="auto">
            <a:xfrm rot="21532784">
              <a:off x="5017285" y="4382883"/>
              <a:ext cx="770218" cy="137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al 33"/>
            <p:cNvSpPr/>
            <p:nvPr/>
          </p:nvSpPr>
          <p:spPr>
            <a:xfrm rot="21532784">
              <a:off x="5552078" y="4515628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 rot="21532784">
              <a:off x="5752239" y="5363491"/>
              <a:ext cx="14231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 rot="21532784">
              <a:off x="5441926" y="5335181"/>
              <a:ext cx="269288" cy="109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Ovaal 1"/>
            <p:cNvSpPr/>
            <p:nvPr/>
          </p:nvSpPr>
          <p:spPr>
            <a:xfrm>
              <a:off x="5330956" y="4339844"/>
              <a:ext cx="142875" cy="709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328802" y="142807"/>
            <a:ext cx="251013" cy="2625725"/>
            <a:chOff x="4619626" y="2040207"/>
            <a:chExt cx="251013" cy="2625725"/>
          </a:xfrm>
        </p:grpSpPr>
        <p:pic>
          <p:nvPicPr>
            <p:cNvPr id="2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619626" y="2040207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4726800" y="3260078"/>
              <a:ext cx="116024" cy="92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3774345" y="1723026"/>
            <a:ext cx="733627" cy="2605783"/>
            <a:chOff x="1533712" y="2108717"/>
            <a:chExt cx="733627" cy="2605783"/>
          </a:xfrm>
        </p:grpSpPr>
        <p:pic>
          <p:nvPicPr>
            <p:cNvPr id="45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7" r="83760"/>
            <a:stretch/>
          </p:blipFill>
          <p:spPr bwMode="auto">
            <a:xfrm>
              <a:off x="1533712" y="2108717"/>
              <a:ext cx="658982" cy="260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hthoek 47"/>
            <p:cNvSpPr/>
            <p:nvPr/>
          </p:nvSpPr>
          <p:spPr>
            <a:xfrm>
              <a:off x="1821642" y="3409911"/>
              <a:ext cx="130629" cy="99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Afgeronde rechthoek 45"/>
            <p:cNvSpPr/>
            <p:nvPr/>
          </p:nvSpPr>
          <p:spPr>
            <a:xfrm>
              <a:off x="2015412" y="2593910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7" name="Afgeronde rechthoek 46"/>
            <p:cNvSpPr/>
            <p:nvPr/>
          </p:nvSpPr>
          <p:spPr>
            <a:xfrm>
              <a:off x="1992474" y="3654205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9" name="Gelijkbenige driehoek 48"/>
            <p:cNvSpPr/>
            <p:nvPr/>
          </p:nvSpPr>
          <p:spPr>
            <a:xfrm rot="10800000">
              <a:off x="1821643" y="4408376"/>
              <a:ext cx="125525" cy="15484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1796217" y="4247558"/>
            <a:ext cx="3030982" cy="1379631"/>
            <a:chOff x="4881010" y="4561451"/>
            <a:chExt cx="3030982" cy="1379631"/>
          </a:xfrm>
        </p:grpSpPr>
        <p:sp>
          <p:nvSpPr>
            <p:cNvPr id="26" name="Rechthoek 25"/>
            <p:cNvSpPr/>
            <p:nvPr/>
          </p:nvSpPr>
          <p:spPr>
            <a:xfrm>
              <a:off x="4881010" y="5210108"/>
              <a:ext cx="94131" cy="166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66" name="Groep 65"/>
            <p:cNvGrpSpPr/>
            <p:nvPr/>
          </p:nvGrpSpPr>
          <p:grpSpPr>
            <a:xfrm>
              <a:off x="5247419" y="4561451"/>
              <a:ext cx="2392656" cy="1379631"/>
              <a:chOff x="5511803" y="4275352"/>
              <a:chExt cx="2392656" cy="1379631"/>
            </a:xfrm>
          </p:grpSpPr>
          <p:grpSp>
            <p:nvGrpSpPr>
              <p:cNvPr id="68" name="Groep 67"/>
              <p:cNvGrpSpPr/>
              <p:nvPr/>
            </p:nvGrpSpPr>
            <p:grpSpPr>
              <a:xfrm rot="2692784">
                <a:off x="5511803" y="4275352"/>
                <a:ext cx="2392656" cy="1379631"/>
                <a:chOff x="3863313" y="3618288"/>
                <a:chExt cx="2392656" cy="1379631"/>
              </a:xfrm>
            </p:grpSpPr>
            <p:grpSp>
              <p:nvGrpSpPr>
                <p:cNvPr id="70" name="Groep 69"/>
                <p:cNvGrpSpPr/>
                <p:nvPr/>
              </p:nvGrpSpPr>
              <p:grpSpPr>
                <a:xfrm rot="-60000">
                  <a:off x="3884469" y="3618288"/>
                  <a:ext cx="2371500" cy="1379631"/>
                  <a:chOff x="4056579" y="3618087"/>
                  <a:chExt cx="2371500" cy="1379631"/>
                </a:xfrm>
              </p:grpSpPr>
              <p:sp>
                <p:nvSpPr>
                  <p:cNvPr id="72" name="Ovaal 71"/>
                  <p:cNvSpPr/>
                  <p:nvPr/>
                </p:nvSpPr>
                <p:spPr>
                  <a:xfrm>
                    <a:off x="4056579" y="4522969"/>
                    <a:ext cx="112889" cy="1354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grpSp>
                <p:nvGrpSpPr>
                  <p:cNvPr id="73" name="Groep 72"/>
                  <p:cNvGrpSpPr/>
                  <p:nvPr/>
                </p:nvGrpSpPr>
                <p:grpSpPr>
                  <a:xfrm>
                    <a:off x="4196235" y="3618087"/>
                    <a:ext cx="2231844" cy="1379631"/>
                    <a:chOff x="3719985" y="3588958"/>
                    <a:chExt cx="2231844" cy="1379631"/>
                  </a:xfrm>
                </p:grpSpPr>
                <p:sp>
                  <p:nvSpPr>
                    <p:cNvPr id="75" name="Ovaal 74"/>
                    <p:cNvSpPr/>
                    <p:nvPr/>
                  </p:nvSpPr>
                  <p:spPr>
                    <a:xfrm>
                      <a:off x="3719985" y="4633715"/>
                      <a:ext cx="112889" cy="13546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grpSp>
                  <p:nvGrpSpPr>
                    <p:cNvPr id="77" name="Groep 76"/>
                    <p:cNvGrpSpPr/>
                    <p:nvPr/>
                  </p:nvGrpSpPr>
                  <p:grpSpPr>
                    <a:xfrm rot="18900000">
                      <a:off x="3956173" y="3588958"/>
                      <a:ext cx="1995656" cy="1379631"/>
                      <a:chOff x="5399930" y="3317747"/>
                      <a:chExt cx="1995656" cy="1379631"/>
                    </a:xfrm>
                  </p:grpSpPr>
                  <p:pic>
                    <p:nvPicPr>
                      <p:cNvPr id="80" name="Picture 2" descr="Titration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>
                        <a:lum contrast="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5349" r="75717"/>
                      <a:stretch/>
                    </p:blipFill>
                    <p:spPr bwMode="auto">
                      <a:xfrm>
                        <a:off x="6625368" y="3317747"/>
                        <a:ext cx="770218" cy="1379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81" name="Ovaal 80"/>
                      <p:cNvSpPr/>
                      <p:nvPr/>
                    </p:nvSpPr>
                    <p:spPr>
                      <a:xfrm>
                        <a:off x="5399930" y="3366246"/>
                        <a:ext cx="211976" cy="18825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" name="Ovaal 81"/>
                      <p:cNvSpPr/>
                      <p:nvPr/>
                    </p:nvSpPr>
                    <p:spPr>
                      <a:xfrm>
                        <a:off x="5551989" y="4242501"/>
                        <a:ext cx="142311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</p:grpSp>
              </p:grpSp>
            </p:grpSp>
            <p:sp>
              <p:nvSpPr>
                <p:cNvPr id="71" name="Ovaal 70"/>
                <p:cNvSpPr/>
                <p:nvPr/>
              </p:nvSpPr>
              <p:spPr>
                <a:xfrm rot="21540000">
                  <a:off x="3863313" y="4559644"/>
                  <a:ext cx="112889" cy="135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69" name="Trapezium 68"/>
              <p:cNvSpPr/>
              <p:nvPr/>
            </p:nvSpPr>
            <p:spPr>
              <a:xfrm>
                <a:off x="7455630" y="5312547"/>
                <a:ext cx="337569" cy="174965"/>
              </a:xfrm>
              <a:prstGeom prst="trapezoid">
                <a:avLst/>
              </a:prstGeom>
              <a:solidFill>
                <a:srgbClr val="F7B7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5" name="Ovaal 4"/>
            <p:cNvSpPr/>
            <p:nvPr/>
          </p:nvSpPr>
          <p:spPr>
            <a:xfrm>
              <a:off x="7779425" y="4571688"/>
              <a:ext cx="132567" cy="551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Ovaal 51"/>
            <p:cNvSpPr/>
            <p:nvPr/>
          </p:nvSpPr>
          <p:spPr>
            <a:xfrm rot="21532784">
              <a:off x="7360020" y="4806914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Ovaal 52"/>
            <p:cNvSpPr/>
            <p:nvPr/>
          </p:nvSpPr>
          <p:spPr>
            <a:xfrm rot="21532784">
              <a:off x="7526336" y="5568563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>
              <a:off x="7129168" y="4639229"/>
              <a:ext cx="140044" cy="5708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0" name="Ovaal 49"/>
          <p:cNvSpPr/>
          <p:nvPr/>
        </p:nvSpPr>
        <p:spPr>
          <a:xfrm>
            <a:off x="4088943" y="4223282"/>
            <a:ext cx="65903" cy="76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53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3154167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15,00 mL </a:t>
            </a:r>
          </a:p>
          <a:p>
            <a:r>
              <a:rPr lang="nl-NL" dirty="0"/>
              <a:t>          HCl-oplossing</a:t>
            </a:r>
          </a:p>
          <a:p>
            <a:r>
              <a:rPr lang="nl-NL" dirty="0"/>
              <a:t>       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4433327" y="3439887"/>
            <a:ext cx="184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0,1062 M</a:t>
            </a:r>
          </a:p>
          <a:p>
            <a:r>
              <a:rPr lang="nl-NL" dirty="0"/>
              <a:t>natronloog</a:t>
            </a:r>
            <a:endParaRPr lang="nl-NL" sz="12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85E52E9-D560-1851-ADBD-F9E9B46F2765}"/>
              </a:ext>
            </a:extLst>
          </p:cNvPr>
          <p:cNvSpPr txBox="1"/>
          <p:nvPr/>
        </p:nvSpPr>
        <p:spPr>
          <a:xfrm>
            <a:off x="4572000" y="5156884"/>
            <a:ext cx="13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kleuromslag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7F36807-3CA4-E0F5-E4E9-9BD310FBDC92}"/>
              </a:ext>
            </a:extLst>
          </p:cNvPr>
          <p:cNvSpPr/>
          <p:nvPr/>
        </p:nvSpPr>
        <p:spPr>
          <a:xfrm>
            <a:off x="675553" y="137416"/>
            <a:ext cx="1619074" cy="6519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0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0139 0.13842 " pathEditMode="relative" rAng="0" ptsTypes="AA">
                                      <p:cBhvr>
                                        <p:cTn id="8" dur="19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723072" y="4328809"/>
            <a:ext cx="877265" cy="1422670"/>
            <a:chOff x="5017285" y="4339844"/>
            <a:chExt cx="877265" cy="1422670"/>
          </a:xfrm>
        </p:grpSpPr>
        <p:pic>
          <p:nvPicPr>
            <p:cNvPr id="33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49" r="75717"/>
            <a:stretch/>
          </p:blipFill>
          <p:spPr bwMode="auto">
            <a:xfrm rot="21532784">
              <a:off x="5017285" y="4382883"/>
              <a:ext cx="770218" cy="137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al 33"/>
            <p:cNvSpPr/>
            <p:nvPr/>
          </p:nvSpPr>
          <p:spPr>
            <a:xfrm rot="21532784">
              <a:off x="5552078" y="4515628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 rot="21532784">
              <a:off x="5752239" y="5363491"/>
              <a:ext cx="14231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 rot="21532784">
              <a:off x="5441926" y="5335181"/>
              <a:ext cx="269288" cy="109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Ovaal 1"/>
            <p:cNvSpPr/>
            <p:nvPr/>
          </p:nvSpPr>
          <p:spPr>
            <a:xfrm>
              <a:off x="5330956" y="4339844"/>
              <a:ext cx="142875" cy="709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328802" y="142807"/>
            <a:ext cx="251013" cy="2625725"/>
            <a:chOff x="4619626" y="2040207"/>
            <a:chExt cx="251013" cy="2625725"/>
          </a:xfrm>
        </p:grpSpPr>
        <p:pic>
          <p:nvPicPr>
            <p:cNvPr id="2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619626" y="2040207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4726800" y="3260078"/>
              <a:ext cx="116024" cy="92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3774345" y="1723026"/>
            <a:ext cx="733627" cy="2605783"/>
            <a:chOff x="1533712" y="2108717"/>
            <a:chExt cx="733627" cy="2605783"/>
          </a:xfrm>
        </p:grpSpPr>
        <p:pic>
          <p:nvPicPr>
            <p:cNvPr id="45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7" r="83760"/>
            <a:stretch/>
          </p:blipFill>
          <p:spPr bwMode="auto">
            <a:xfrm>
              <a:off x="1533712" y="2108717"/>
              <a:ext cx="658982" cy="260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hthoek 47"/>
            <p:cNvSpPr/>
            <p:nvPr/>
          </p:nvSpPr>
          <p:spPr>
            <a:xfrm>
              <a:off x="1821642" y="3409911"/>
              <a:ext cx="130629" cy="99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Afgeronde rechthoek 45"/>
            <p:cNvSpPr/>
            <p:nvPr/>
          </p:nvSpPr>
          <p:spPr>
            <a:xfrm>
              <a:off x="2015412" y="2593910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7" name="Afgeronde rechthoek 46"/>
            <p:cNvSpPr/>
            <p:nvPr/>
          </p:nvSpPr>
          <p:spPr>
            <a:xfrm>
              <a:off x="1992474" y="3654205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9" name="Gelijkbenige driehoek 48"/>
            <p:cNvSpPr/>
            <p:nvPr/>
          </p:nvSpPr>
          <p:spPr>
            <a:xfrm rot="10800000">
              <a:off x="1821643" y="4408376"/>
              <a:ext cx="125525" cy="15484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4" name="Tekstvak 53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  <p:sp>
        <p:nvSpPr>
          <p:cNvPr id="10" name="Rechteraccolade 9"/>
          <p:cNvSpPr/>
          <p:nvPr/>
        </p:nvSpPr>
        <p:spPr>
          <a:xfrm>
            <a:off x="4345497" y="2411730"/>
            <a:ext cx="255274" cy="576958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/>
          <p:cNvSpPr txBox="1"/>
          <p:nvPr/>
        </p:nvSpPr>
        <p:spPr>
          <a:xfrm>
            <a:off x="3154167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15,00 mL </a:t>
            </a:r>
          </a:p>
          <a:p>
            <a:r>
              <a:rPr lang="nl-NL" dirty="0"/>
              <a:t>          HCl-oplossing</a:t>
            </a:r>
          </a:p>
          <a:p>
            <a:r>
              <a:rPr lang="nl-NL" dirty="0"/>
              <a:t>       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433327" y="3439887"/>
            <a:ext cx="184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0,1062 M</a:t>
            </a:r>
          </a:p>
          <a:p>
            <a:r>
              <a:rPr lang="nl-NL" dirty="0"/>
              <a:t>natronloog</a:t>
            </a:r>
            <a:endParaRPr lang="nl-NL" sz="1200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ADD8EFE-608A-45C0-ACFF-EBA55F35B805}"/>
              </a:ext>
            </a:extLst>
          </p:cNvPr>
          <p:cNvSpPr txBox="1"/>
          <p:nvPr/>
        </p:nvSpPr>
        <p:spPr>
          <a:xfrm>
            <a:off x="4506703" y="2509853"/>
            <a:ext cx="127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15,42 mL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0685017-4FD3-ABAA-7EFA-7BD7CEA41DB7}"/>
              </a:ext>
            </a:extLst>
          </p:cNvPr>
          <p:cNvSpPr/>
          <p:nvPr/>
        </p:nvSpPr>
        <p:spPr>
          <a:xfrm>
            <a:off x="675553" y="137416"/>
            <a:ext cx="1619074" cy="6519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9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723072" y="4328809"/>
            <a:ext cx="877265" cy="1422670"/>
            <a:chOff x="5017285" y="4339844"/>
            <a:chExt cx="877265" cy="1422670"/>
          </a:xfrm>
        </p:grpSpPr>
        <p:pic>
          <p:nvPicPr>
            <p:cNvPr id="33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49" r="75717"/>
            <a:stretch/>
          </p:blipFill>
          <p:spPr bwMode="auto">
            <a:xfrm rot="21532784">
              <a:off x="5017285" y="4382883"/>
              <a:ext cx="770218" cy="137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al 33"/>
            <p:cNvSpPr/>
            <p:nvPr/>
          </p:nvSpPr>
          <p:spPr>
            <a:xfrm rot="21532784">
              <a:off x="5552078" y="4515628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 rot="21532784">
              <a:off x="5752239" y="5363491"/>
              <a:ext cx="14231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 rot="21532784">
              <a:off x="5441926" y="5335181"/>
              <a:ext cx="269288" cy="109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Ovaal 1"/>
            <p:cNvSpPr/>
            <p:nvPr/>
          </p:nvSpPr>
          <p:spPr>
            <a:xfrm>
              <a:off x="5330956" y="4339844"/>
              <a:ext cx="142875" cy="709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328802" y="142807"/>
            <a:ext cx="251013" cy="2625725"/>
            <a:chOff x="4619626" y="2040207"/>
            <a:chExt cx="251013" cy="2625725"/>
          </a:xfrm>
        </p:grpSpPr>
        <p:pic>
          <p:nvPicPr>
            <p:cNvPr id="2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619626" y="2040207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4726800" y="3260078"/>
              <a:ext cx="116024" cy="92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3774345" y="1723026"/>
            <a:ext cx="733627" cy="2605783"/>
            <a:chOff x="1533712" y="2108717"/>
            <a:chExt cx="733627" cy="2605783"/>
          </a:xfrm>
        </p:grpSpPr>
        <p:pic>
          <p:nvPicPr>
            <p:cNvPr id="45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7" r="83760"/>
            <a:stretch/>
          </p:blipFill>
          <p:spPr bwMode="auto">
            <a:xfrm>
              <a:off x="1533712" y="2108717"/>
              <a:ext cx="658982" cy="260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hthoek 47"/>
            <p:cNvSpPr/>
            <p:nvPr/>
          </p:nvSpPr>
          <p:spPr>
            <a:xfrm>
              <a:off x="1821642" y="3409911"/>
              <a:ext cx="130629" cy="99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Afgeronde rechthoek 45"/>
            <p:cNvSpPr/>
            <p:nvPr/>
          </p:nvSpPr>
          <p:spPr>
            <a:xfrm>
              <a:off x="2015412" y="2593910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7" name="Afgeronde rechthoek 46"/>
            <p:cNvSpPr/>
            <p:nvPr/>
          </p:nvSpPr>
          <p:spPr>
            <a:xfrm>
              <a:off x="1992474" y="3654205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9" name="Gelijkbenige driehoek 48"/>
            <p:cNvSpPr/>
            <p:nvPr/>
          </p:nvSpPr>
          <p:spPr>
            <a:xfrm rot="10800000">
              <a:off x="1821643" y="4408376"/>
              <a:ext cx="125525" cy="15484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0" name="Ovaal 49"/>
          <p:cNvSpPr/>
          <p:nvPr/>
        </p:nvSpPr>
        <p:spPr>
          <a:xfrm>
            <a:off x="4088943" y="4223282"/>
            <a:ext cx="65903" cy="76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53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506703" y="2509853"/>
            <a:ext cx="127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15,42 mL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5571"/>
              </p:ext>
            </p:extLst>
          </p:nvPr>
        </p:nvGraphicFramePr>
        <p:xfrm>
          <a:off x="4932727" y="357191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OH</a:t>
                      </a:r>
                      <a:r>
                        <a:rPr lang="nl-NL" baseline="30000" dirty="0"/>
                        <a:t>-  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15,42 x </a:t>
                      </a:r>
                      <a:r>
                        <a:rPr lang="nl-NL" baseline="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rgbClr val="FF0000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kstvak 35"/>
          <p:cNvSpPr txBox="1"/>
          <p:nvPr/>
        </p:nvSpPr>
        <p:spPr>
          <a:xfrm>
            <a:off x="3154167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15,00 mL </a:t>
            </a:r>
          </a:p>
          <a:p>
            <a:r>
              <a:rPr lang="nl-NL" dirty="0"/>
              <a:t>          HCl-oplossing</a:t>
            </a:r>
          </a:p>
          <a:p>
            <a:r>
              <a:rPr lang="nl-NL" dirty="0"/>
              <a:t>       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433327" y="3439887"/>
            <a:ext cx="184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0,1062 M</a:t>
            </a:r>
          </a:p>
          <a:p>
            <a:r>
              <a:rPr lang="nl-NL" dirty="0"/>
              <a:t>natronloog</a:t>
            </a:r>
            <a:endParaRPr lang="nl-NL" sz="1200" dirty="0"/>
          </a:p>
        </p:txBody>
      </p:sp>
      <p:sp>
        <p:nvSpPr>
          <p:cNvPr id="39" name="Rechteraccolade 38"/>
          <p:cNvSpPr/>
          <p:nvPr/>
        </p:nvSpPr>
        <p:spPr>
          <a:xfrm>
            <a:off x="4345497" y="2411730"/>
            <a:ext cx="255274" cy="576958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89BCF6B-37A6-DFBC-70B1-B82DCEC83294}"/>
              </a:ext>
            </a:extLst>
          </p:cNvPr>
          <p:cNvSpPr/>
          <p:nvPr/>
        </p:nvSpPr>
        <p:spPr>
          <a:xfrm>
            <a:off x="675553" y="137416"/>
            <a:ext cx="1619074" cy="6519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723072" y="4328809"/>
            <a:ext cx="877265" cy="1422670"/>
            <a:chOff x="5017285" y="4339844"/>
            <a:chExt cx="877265" cy="1422670"/>
          </a:xfrm>
        </p:grpSpPr>
        <p:pic>
          <p:nvPicPr>
            <p:cNvPr id="33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49" r="75717"/>
            <a:stretch/>
          </p:blipFill>
          <p:spPr bwMode="auto">
            <a:xfrm rot="21532784">
              <a:off x="5017285" y="4382883"/>
              <a:ext cx="770218" cy="137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al 33"/>
            <p:cNvSpPr/>
            <p:nvPr/>
          </p:nvSpPr>
          <p:spPr>
            <a:xfrm rot="21532784">
              <a:off x="5552078" y="4515628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 rot="21532784">
              <a:off x="5752239" y="5363491"/>
              <a:ext cx="14231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 rot="21532784">
              <a:off x="5441926" y="5335181"/>
              <a:ext cx="269288" cy="109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Ovaal 1"/>
            <p:cNvSpPr/>
            <p:nvPr/>
          </p:nvSpPr>
          <p:spPr>
            <a:xfrm>
              <a:off x="5330956" y="4339844"/>
              <a:ext cx="142875" cy="709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328802" y="142807"/>
            <a:ext cx="251013" cy="2625725"/>
            <a:chOff x="4619626" y="2040207"/>
            <a:chExt cx="251013" cy="2625725"/>
          </a:xfrm>
        </p:grpSpPr>
        <p:pic>
          <p:nvPicPr>
            <p:cNvPr id="2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619626" y="2040207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4726800" y="3260078"/>
              <a:ext cx="116024" cy="92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3774345" y="1723026"/>
            <a:ext cx="733627" cy="2605783"/>
            <a:chOff x="1533712" y="2108717"/>
            <a:chExt cx="733627" cy="2605783"/>
          </a:xfrm>
        </p:grpSpPr>
        <p:pic>
          <p:nvPicPr>
            <p:cNvPr id="45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7" r="83760"/>
            <a:stretch/>
          </p:blipFill>
          <p:spPr bwMode="auto">
            <a:xfrm>
              <a:off x="1533712" y="2108717"/>
              <a:ext cx="658982" cy="260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hthoek 47"/>
            <p:cNvSpPr/>
            <p:nvPr/>
          </p:nvSpPr>
          <p:spPr>
            <a:xfrm>
              <a:off x="1821642" y="3409911"/>
              <a:ext cx="130629" cy="99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Afgeronde rechthoek 45"/>
            <p:cNvSpPr/>
            <p:nvPr/>
          </p:nvSpPr>
          <p:spPr>
            <a:xfrm>
              <a:off x="2015412" y="2593910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7" name="Afgeronde rechthoek 46"/>
            <p:cNvSpPr/>
            <p:nvPr/>
          </p:nvSpPr>
          <p:spPr>
            <a:xfrm>
              <a:off x="1992474" y="3654205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9" name="Gelijkbenige driehoek 48"/>
            <p:cNvSpPr/>
            <p:nvPr/>
          </p:nvSpPr>
          <p:spPr>
            <a:xfrm rot="10800000">
              <a:off x="1821643" y="4408376"/>
              <a:ext cx="125525" cy="15484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0" name="Ovaal 49"/>
          <p:cNvSpPr/>
          <p:nvPr/>
        </p:nvSpPr>
        <p:spPr>
          <a:xfrm>
            <a:off x="4088943" y="4223282"/>
            <a:ext cx="65903" cy="76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53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65686"/>
              </p:ext>
            </p:extLst>
          </p:nvPr>
        </p:nvGraphicFramePr>
        <p:xfrm>
          <a:off x="4932727" y="357191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OH</a:t>
                      </a:r>
                      <a:r>
                        <a:rPr lang="nl-NL" baseline="30000" dirty="0"/>
                        <a:t>-  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0,1062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15,42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kstvak 35"/>
          <p:cNvSpPr txBox="1"/>
          <p:nvPr/>
        </p:nvSpPr>
        <p:spPr>
          <a:xfrm>
            <a:off x="4506704" y="2509853"/>
            <a:ext cx="123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15,42 mL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3154167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15,00 mL </a:t>
            </a:r>
          </a:p>
          <a:p>
            <a:r>
              <a:rPr lang="nl-NL" dirty="0"/>
              <a:t>          HCl-oplossing</a:t>
            </a:r>
          </a:p>
          <a:p>
            <a:r>
              <a:rPr lang="nl-NL" dirty="0"/>
              <a:t>       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4433327" y="3439887"/>
            <a:ext cx="184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0,1062 M</a:t>
            </a:r>
          </a:p>
          <a:p>
            <a:r>
              <a:rPr lang="nl-NL" dirty="0"/>
              <a:t>natronloog</a:t>
            </a:r>
            <a:endParaRPr lang="nl-NL" sz="1200" dirty="0"/>
          </a:p>
        </p:txBody>
      </p:sp>
      <p:sp>
        <p:nvSpPr>
          <p:cNvPr id="40" name="Rechteraccolade 39"/>
          <p:cNvSpPr/>
          <p:nvPr/>
        </p:nvSpPr>
        <p:spPr>
          <a:xfrm>
            <a:off x="4345497" y="2411730"/>
            <a:ext cx="255274" cy="576958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A2090F9-A46B-C3DA-FE22-E836AE6F5175}"/>
              </a:ext>
            </a:extLst>
          </p:cNvPr>
          <p:cNvSpPr/>
          <p:nvPr/>
        </p:nvSpPr>
        <p:spPr>
          <a:xfrm>
            <a:off x="675553" y="137416"/>
            <a:ext cx="1619074" cy="6519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4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723072" y="4328809"/>
            <a:ext cx="877265" cy="1422670"/>
            <a:chOff x="5017285" y="4339844"/>
            <a:chExt cx="877265" cy="1422670"/>
          </a:xfrm>
        </p:grpSpPr>
        <p:pic>
          <p:nvPicPr>
            <p:cNvPr id="33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49" r="75717"/>
            <a:stretch/>
          </p:blipFill>
          <p:spPr bwMode="auto">
            <a:xfrm rot="21532784">
              <a:off x="5017285" y="4382883"/>
              <a:ext cx="770218" cy="137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al 33"/>
            <p:cNvSpPr/>
            <p:nvPr/>
          </p:nvSpPr>
          <p:spPr>
            <a:xfrm rot="21532784">
              <a:off x="5552078" y="4515628"/>
              <a:ext cx="211976" cy="1882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 rot="21532784">
              <a:off x="5752239" y="5363491"/>
              <a:ext cx="14231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 rot="21532784">
              <a:off x="5441926" y="5335181"/>
              <a:ext cx="269288" cy="109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Ovaal 1"/>
            <p:cNvSpPr/>
            <p:nvPr/>
          </p:nvSpPr>
          <p:spPr>
            <a:xfrm>
              <a:off x="5330956" y="4339844"/>
              <a:ext cx="142875" cy="709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328802" y="142807"/>
            <a:ext cx="251013" cy="2625725"/>
            <a:chOff x="4619626" y="2040207"/>
            <a:chExt cx="251013" cy="2625725"/>
          </a:xfrm>
        </p:grpSpPr>
        <p:pic>
          <p:nvPicPr>
            <p:cNvPr id="2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619626" y="2040207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4726800" y="3260078"/>
              <a:ext cx="116024" cy="92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3774345" y="1723026"/>
            <a:ext cx="733627" cy="2605783"/>
            <a:chOff x="1533712" y="2108717"/>
            <a:chExt cx="733627" cy="2605783"/>
          </a:xfrm>
        </p:grpSpPr>
        <p:pic>
          <p:nvPicPr>
            <p:cNvPr id="45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7" r="83760"/>
            <a:stretch/>
          </p:blipFill>
          <p:spPr bwMode="auto">
            <a:xfrm>
              <a:off x="1533712" y="2108717"/>
              <a:ext cx="658982" cy="260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hthoek 47"/>
            <p:cNvSpPr/>
            <p:nvPr/>
          </p:nvSpPr>
          <p:spPr>
            <a:xfrm>
              <a:off x="1821642" y="3409911"/>
              <a:ext cx="130629" cy="99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glow rad="127000">
                <a:schemeClr val="accent1">
                  <a:alpha val="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Afgeronde rechthoek 45"/>
            <p:cNvSpPr/>
            <p:nvPr/>
          </p:nvSpPr>
          <p:spPr>
            <a:xfrm>
              <a:off x="2015412" y="2593910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7" name="Afgeronde rechthoek 46"/>
            <p:cNvSpPr/>
            <p:nvPr/>
          </p:nvSpPr>
          <p:spPr>
            <a:xfrm>
              <a:off x="1992474" y="3654205"/>
              <a:ext cx="251927" cy="171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9" name="Gelijkbenige driehoek 48"/>
            <p:cNvSpPr/>
            <p:nvPr/>
          </p:nvSpPr>
          <p:spPr>
            <a:xfrm rot="10800000">
              <a:off x="1821643" y="4408376"/>
              <a:ext cx="125525" cy="15484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0" name="Ovaal 49"/>
          <p:cNvSpPr/>
          <p:nvPr/>
        </p:nvSpPr>
        <p:spPr>
          <a:xfrm>
            <a:off x="4088943" y="4223282"/>
            <a:ext cx="65903" cy="76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53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44693"/>
              </p:ext>
            </p:extLst>
          </p:nvPr>
        </p:nvGraphicFramePr>
        <p:xfrm>
          <a:off x="4932727" y="357191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OH</a:t>
                      </a:r>
                      <a:r>
                        <a:rPr lang="nl-NL" baseline="30000" dirty="0"/>
                        <a:t>-  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0,1062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15,42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4960800" y="1587600"/>
            <a:ext cx="415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?  =  1.6376  x 10</a:t>
            </a:r>
            <a:r>
              <a:rPr lang="nl-NL" baseline="30000" dirty="0">
                <a:solidFill>
                  <a:srgbClr val="FF0000"/>
                </a:solidFill>
              </a:rPr>
              <a:t>–3</a:t>
            </a:r>
            <a:r>
              <a:rPr lang="nl-NL" dirty="0">
                <a:solidFill>
                  <a:srgbClr val="FF0000"/>
                </a:solidFill>
              </a:rPr>
              <a:t>  mol  </a:t>
            </a:r>
            <a:r>
              <a:rPr lang="en-US" dirty="0">
                <a:solidFill>
                  <a:srgbClr val="FF0000"/>
                </a:solidFill>
              </a:rPr>
              <a:t>OH</a:t>
            </a:r>
            <a:r>
              <a:rPr lang="en-US" baseline="30000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nl-NL" dirty="0">
                <a:solidFill>
                  <a:srgbClr val="FF0000"/>
                </a:solidFill>
              </a:rPr>
              <a:t>toegevoegd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4506703" y="2509853"/>
            <a:ext cx="12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15,42 mL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3154167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15,00 mL </a:t>
            </a:r>
          </a:p>
          <a:p>
            <a:r>
              <a:rPr lang="nl-NL" dirty="0"/>
              <a:t>          HCl-oplossing</a:t>
            </a:r>
          </a:p>
          <a:p>
            <a:r>
              <a:rPr lang="nl-NL" dirty="0"/>
              <a:t>       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4433327" y="3439887"/>
            <a:ext cx="184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0,1062 M</a:t>
            </a:r>
          </a:p>
          <a:p>
            <a:r>
              <a:rPr lang="nl-NL" dirty="0"/>
              <a:t>natronloog</a:t>
            </a:r>
            <a:endParaRPr lang="nl-NL" sz="12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9085990-CEEC-B60D-3746-FD52DA831B9A}"/>
              </a:ext>
            </a:extLst>
          </p:cNvPr>
          <p:cNvSpPr/>
          <p:nvPr/>
        </p:nvSpPr>
        <p:spPr>
          <a:xfrm>
            <a:off x="675553" y="137416"/>
            <a:ext cx="1619074" cy="6519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1314000" y="432000"/>
            <a:ext cx="251013" cy="2625725"/>
            <a:chOff x="4396207" y="2053136"/>
            <a:chExt cx="251013" cy="2625725"/>
          </a:xfrm>
        </p:grpSpPr>
        <p:pic>
          <p:nvPicPr>
            <p:cNvPr id="205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396207" y="2053136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/>
            <p:cNvSpPr/>
            <p:nvPr/>
          </p:nvSpPr>
          <p:spPr>
            <a:xfrm>
              <a:off x="4518607" y="3199769"/>
              <a:ext cx="94131" cy="166229"/>
            </a:xfrm>
            <a:prstGeom prst="rect">
              <a:avLst/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Pipet 15,00 mL</a:t>
            </a:r>
          </a:p>
        </p:txBody>
      </p:sp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53634"/>
              </p:ext>
            </p:extLst>
          </p:nvPr>
        </p:nvGraphicFramePr>
        <p:xfrm>
          <a:off x="4932727" y="357191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OH</a:t>
                      </a:r>
                      <a:r>
                        <a:rPr lang="nl-NL" baseline="30000" dirty="0"/>
                        <a:t>-  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0,1062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15,42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kstvak 26"/>
          <p:cNvSpPr txBox="1"/>
          <p:nvPr/>
        </p:nvSpPr>
        <p:spPr>
          <a:xfrm>
            <a:off x="4905091" y="1578633"/>
            <a:ext cx="4626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?  =  1.6376  x 10</a:t>
            </a:r>
            <a:r>
              <a:rPr lang="nl-NL" baseline="30000" dirty="0"/>
              <a:t>–3</a:t>
            </a:r>
            <a:r>
              <a:rPr lang="nl-NL" dirty="0"/>
              <a:t>  mol  </a:t>
            </a:r>
            <a:r>
              <a:rPr lang="en-US" dirty="0"/>
              <a:t>OH</a:t>
            </a:r>
            <a:r>
              <a:rPr lang="en-US" baseline="30000" dirty="0"/>
              <a:t>–</a:t>
            </a:r>
            <a:r>
              <a:rPr lang="en-US" dirty="0"/>
              <a:t>  </a:t>
            </a:r>
            <a:r>
              <a:rPr lang="nl-NL" dirty="0"/>
              <a:t>toegevoegd</a:t>
            </a:r>
          </a:p>
          <a:p>
            <a:r>
              <a:rPr lang="nl-NL" dirty="0">
                <a:solidFill>
                  <a:srgbClr val="C00000"/>
                </a:solidFill>
              </a:rPr>
              <a:t>  </a:t>
            </a:r>
            <a:endParaRPr lang="nl-NL" baseline="30000" dirty="0">
              <a:solidFill>
                <a:srgbClr val="C00000"/>
              </a:solidFill>
            </a:endParaRPr>
          </a:p>
          <a:p>
            <a:r>
              <a:rPr lang="nl-NL" dirty="0">
                <a:solidFill>
                  <a:srgbClr val="C00000"/>
                </a:solidFill>
              </a:rPr>
              <a:t>                                 </a:t>
            </a:r>
            <a:r>
              <a:rPr lang="nl-NL" dirty="0">
                <a:solidFill>
                  <a:srgbClr val="FF0000"/>
                </a:solidFill>
              </a:rPr>
              <a:t>aan 15,00 mL  zoutzuur</a:t>
            </a:r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   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A7C6D31-B966-D072-E453-0BA1A0C7B747}"/>
              </a:ext>
            </a:extLst>
          </p:cNvPr>
          <p:cNvSpPr/>
          <p:nvPr/>
        </p:nvSpPr>
        <p:spPr>
          <a:xfrm>
            <a:off x="675553" y="3288388"/>
            <a:ext cx="1619074" cy="336827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8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1314000" y="432000"/>
            <a:ext cx="251013" cy="2625725"/>
            <a:chOff x="4396207" y="2053136"/>
            <a:chExt cx="251013" cy="2625725"/>
          </a:xfrm>
        </p:grpSpPr>
        <p:pic>
          <p:nvPicPr>
            <p:cNvPr id="205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396207" y="2053136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/>
            <p:cNvSpPr/>
            <p:nvPr/>
          </p:nvSpPr>
          <p:spPr>
            <a:xfrm>
              <a:off x="4518607" y="3199769"/>
              <a:ext cx="94131" cy="166229"/>
            </a:xfrm>
            <a:prstGeom prst="rect">
              <a:avLst/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51084"/>
              </p:ext>
            </p:extLst>
          </p:nvPr>
        </p:nvGraphicFramePr>
        <p:xfrm>
          <a:off x="4932727" y="357191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OH</a:t>
                      </a:r>
                      <a:r>
                        <a:rPr lang="nl-NL" baseline="30000" dirty="0"/>
                        <a:t>-  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0,1062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15,42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kstvak 26"/>
          <p:cNvSpPr txBox="1"/>
          <p:nvPr/>
        </p:nvSpPr>
        <p:spPr>
          <a:xfrm>
            <a:off x="4905091" y="1578633"/>
            <a:ext cx="46265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?  =  1.6376  x 10</a:t>
            </a:r>
            <a:r>
              <a:rPr lang="nl-NL" baseline="30000" dirty="0"/>
              <a:t>–3</a:t>
            </a:r>
            <a:r>
              <a:rPr lang="nl-NL" dirty="0"/>
              <a:t>  mol  </a:t>
            </a:r>
            <a:r>
              <a:rPr lang="en-US" dirty="0"/>
              <a:t>OH</a:t>
            </a:r>
            <a:r>
              <a:rPr lang="en-US" baseline="30000" dirty="0"/>
              <a:t>–</a:t>
            </a:r>
            <a:r>
              <a:rPr lang="en-US" dirty="0"/>
              <a:t>  </a:t>
            </a:r>
            <a:r>
              <a:rPr lang="nl-NL" dirty="0"/>
              <a:t>toegevoegd</a:t>
            </a:r>
          </a:p>
          <a:p>
            <a:r>
              <a:rPr lang="nl-NL" dirty="0"/>
              <a:t>  </a:t>
            </a:r>
            <a:endParaRPr lang="nl-NL" baseline="30000" dirty="0"/>
          </a:p>
          <a:p>
            <a:r>
              <a:rPr lang="nl-NL" dirty="0"/>
              <a:t>                                 aan 15,00 mL  zoutzuur </a:t>
            </a: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   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5832445" y="2592198"/>
            <a:ext cx="344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O</a:t>
            </a:r>
            <a:r>
              <a:rPr lang="nl-NL" baseline="3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  :   OH</a:t>
            </a:r>
            <a:r>
              <a:rPr lang="nl-NL" baseline="30000" dirty="0">
                <a:solidFill>
                  <a:srgbClr val="FF0000"/>
                </a:solidFill>
              </a:rPr>
              <a:t>-</a:t>
            </a:r>
            <a:r>
              <a:rPr lang="nl-NL" dirty="0">
                <a:solidFill>
                  <a:srgbClr val="FF0000"/>
                </a:solidFill>
              </a:rPr>
              <a:t>   =  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1 mol  :   1 mol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F8088BF-6067-6904-C692-370CE3A360B5}"/>
              </a:ext>
            </a:extLst>
          </p:cNvPr>
          <p:cNvSpPr/>
          <p:nvPr/>
        </p:nvSpPr>
        <p:spPr>
          <a:xfrm>
            <a:off x="675553" y="3469366"/>
            <a:ext cx="1619074" cy="318729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4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1314000" y="432000"/>
            <a:ext cx="251013" cy="2625725"/>
            <a:chOff x="4396207" y="2053136"/>
            <a:chExt cx="251013" cy="2625725"/>
          </a:xfrm>
        </p:grpSpPr>
        <p:pic>
          <p:nvPicPr>
            <p:cNvPr id="2054" name="Picture 6" descr="Burette and Pipett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87" t="9913" r="24727"/>
            <a:stretch/>
          </p:blipFill>
          <p:spPr bwMode="auto">
            <a:xfrm>
              <a:off x="4396207" y="2053136"/>
              <a:ext cx="251013" cy="262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hoek 3"/>
            <p:cNvSpPr/>
            <p:nvPr/>
          </p:nvSpPr>
          <p:spPr>
            <a:xfrm>
              <a:off x="4518607" y="3199769"/>
              <a:ext cx="94131" cy="166229"/>
            </a:xfrm>
            <a:prstGeom prst="rect">
              <a:avLst/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38231" y="201336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Pipet 15,00 mL</a:t>
            </a:r>
          </a:p>
        </p:txBody>
      </p:sp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04968"/>
              </p:ext>
            </p:extLst>
          </p:nvPr>
        </p:nvGraphicFramePr>
        <p:xfrm>
          <a:off x="4932727" y="357191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OH</a:t>
                      </a:r>
                      <a:r>
                        <a:rPr lang="nl-NL" baseline="30000" dirty="0"/>
                        <a:t>-  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0,1062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15,42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kstvak 26"/>
          <p:cNvSpPr txBox="1"/>
          <p:nvPr/>
        </p:nvSpPr>
        <p:spPr>
          <a:xfrm>
            <a:off x="4905091" y="1578633"/>
            <a:ext cx="46265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?  =  </a:t>
            </a:r>
            <a:r>
              <a:rPr lang="nl-NL" dirty="0">
                <a:solidFill>
                  <a:srgbClr val="FF0000"/>
                </a:solidFill>
              </a:rPr>
              <a:t>1.6376  x 10</a:t>
            </a:r>
            <a:r>
              <a:rPr lang="nl-NL" baseline="30000" dirty="0">
                <a:solidFill>
                  <a:srgbClr val="FF0000"/>
                </a:solidFill>
              </a:rPr>
              <a:t>–3</a:t>
            </a:r>
            <a:r>
              <a:rPr lang="nl-NL" dirty="0"/>
              <a:t>  mol  </a:t>
            </a:r>
            <a:r>
              <a:rPr lang="en-US" dirty="0"/>
              <a:t>OH</a:t>
            </a:r>
            <a:r>
              <a:rPr lang="en-US" baseline="30000" dirty="0"/>
              <a:t>–</a:t>
            </a:r>
            <a:r>
              <a:rPr lang="en-US" dirty="0"/>
              <a:t>  </a:t>
            </a:r>
            <a:r>
              <a:rPr lang="nl-NL" dirty="0"/>
              <a:t>toegevoegd</a:t>
            </a:r>
          </a:p>
          <a:p>
            <a:r>
              <a:rPr lang="nl-NL" dirty="0"/>
              <a:t>  </a:t>
            </a:r>
            <a:endParaRPr lang="nl-NL" baseline="30000" dirty="0"/>
          </a:p>
          <a:p>
            <a:r>
              <a:rPr lang="nl-NL" dirty="0"/>
              <a:t>                                 aan </a:t>
            </a:r>
            <a:r>
              <a:rPr lang="nl-NL" dirty="0">
                <a:solidFill>
                  <a:srgbClr val="FF0000"/>
                </a:solidFill>
              </a:rPr>
              <a:t>15,00 mL</a:t>
            </a:r>
            <a:r>
              <a:rPr lang="nl-NL" dirty="0"/>
              <a:t>  zoutzuur. </a:t>
            </a: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   </a:t>
            </a:r>
            <a:endParaRPr lang="nl-NL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02164"/>
              </p:ext>
            </p:extLst>
          </p:nvPr>
        </p:nvGraphicFramePr>
        <p:xfrm>
          <a:off x="4915453" y="3189723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</a:t>
                      </a:r>
                      <a:r>
                        <a:rPr lang="nl-NL" sz="1800" dirty="0">
                          <a:effectLst/>
                        </a:rPr>
                        <a:t>H</a:t>
                      </a:r>
                      <a:r>
                        <a:rPr lang="nl-NL" sz="1800" baseline="-25000" dirty="0">
                          <a:effectLst/>
                        </a:rPr>
                        <a:t>3</a:t>
                      </a:r>
                      <a:r>
                        <a:rPr lang="nl-NL" sz="1800" dirty="0">
                          <a:effectLst/>
                        </a:rPr>
                        <a:t>O</a:t>
                      </a:r>
                      <a:r>
                        <a:rPr lang="nl-NL" sz="1800" baseline="30000" dirty="0">
                          <a:effectLst/>
                        </a:rPr>
                        <a:t>+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</a:rPr>
                        <a:t>1,6376  x  10</a:t>
                      </a:r>
                      <a:r>
                        <a:rPr lang="nl-NL" sz="1800" baseline="30000" dirty="0">
                          <a:solidFill>
                            <a:srgbClr val="FF0000"/>
                          </a:solidFill>
                          <a:effectLst/>
                        </a:rPr>
                        <a:t>–3</a:t>
                      </a:r>
                      <a:endParaRPr lang="nl-N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15,00 x </a:t>
                      </a:r>
                      <a:r>
                        <a:rPr lang="nl-NL" baseline="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rgbClr val="FF0000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kstvak 27"/>
          <p:cNvSpPr txBox="1"/>
          <p:nvPr/>
        </p:nvSpPr>
        <p:spPr>
          <a:xfrm>
            <a:off x="5832445" y="2592198"/>
            <a:ext cx="344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</a:t>
            </a:r>
            <a:r>
              <a:rPr lang="nl-NL" baseline="-25000" dirty="0"/>
              <a:t>3</a:t>
            </a:r>
            <a:r>
              <a:rPr lang="nl-NL" dirty="0"/>
              <a:t>O</a:t>
            </a:r>
            <a:r>
              <a:rPr lang="nl-NL" baseline="30000" dirty="0"/>
              <a:t>+</a:t>
            </a:r>
            <a:r>
              <a:rPr lang="nl-NL" dirty="0"/>
              <a:t>   :   OH</a:t>
            </a:r>
            <a:r>
              <a:rPr lang="nl-NL" baseline="30000" dirty="0"/>
              <a:t>-</a:t>
            </a:r>
            <a:r>
              <a:rPr lang="nl-NL" dirty="0"/>
              <a:t>   =   </a:t>
            </a:r>
            <a:r>
              <a:rPr lang="nl-NL" dirty="0">
                <a:sym typeface="Wingdings" panose="05000000000000000000" pitchFamily="2" charset="2"/>
              </a:rPr>
              <a:t>1 mol  :   1 mol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16D2D09-95F6-E77D-835C-8B6F72A90969}"/>
              </a:ext>
            </a:extLst>
          </p:cNvPr>
          <p:cNvSpPr/>
          <p:nvPr/>
        </p:nvSpPr>
        <p:spPr>
          <a:xfrm>
            <a:off x="675553" y="3469366"/>
            <a:ext cx="1619074" cy="318729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1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>
                <a:solidFill>
                  <a:srgbClr val="FF0000"/>
                </a:solidFill>
              </a:rPr>
              <a:t>?</a:t>
            </a:r>
            <a:r>
              <a:rPr lang="nl-NL" dirty="0">
                <a:solidFill>
                  <a:srgbClr val="FF0000"/>
                </a:solidFill>
              </a:rPr>
              <a:t> molariteit</a:t>
            </a:r>
          </a:p>
        </p:txBody>
      </p:sp>
      <p:graphicFrame>
        <p:nvGraphicFramePr>
          <p:cNvPr id="26" name="Tabel 25"/>
          <p:cNvGraphicFramePr>
            <a:graphicFrameLocks noGrp="1"/>
          </p:cNvGraphicFramePr>
          <p:nvPr/>
        </p:nvGraphicFramePr>
        <p:xfrm>
          <a:off x="4932727" y="357191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OH</a:t>
                      </a:r>
                      <a:r>
                        <a:rPr lang="nl-NL" baseline="30000" dirty="0"/>
                        <a:t>-  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0,1062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15,42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kstvak 26"/>
          <p:cNvSpPr txBox="1"/>
          <p:nvPr/>
        </p:nvSpPr>
        <p:spPr>
          <a:xfrm>
            <a:off x="4905091" y="1578633"/>
            <a:ext cx="46265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?  =  1.6376  x 10</a:t>
            </a:r>
            <a:r>
              <a:rPr lang="nl-NL" baseline="30000" dirty="0"/>
              <a:t>–3</a:t>
            </a:r>
            <a:r>
              <a:rPr lang="nl-NL" dirty="0"/>
              <a:t>  mol  </a:t>
            </a:r>
            <a:r>
              <a:rPr lang="en-US" dirty="0"/>
              <a:t>OH</a:t>
            </a:r>
            <a:r>
              <a:rPr lang="en-US" baseline="30000" dirty="0"/>
              <a:t>–</a:t>
            </a:r>
            <a:r>
              <a:rPr lang="en-US" dirty="0"/>
              <a:t>  </a:t>
            </a:r>
            <a:r>
              <a:rPr lang="nl-NL" dirty="0"/>
              <a:t>toegevoegd</a:t>
            </a:r>
          </a:p>
          <a:p>
            <a:r>
              <a:rPr lang="nl-NL" dirty="0"/>
              <a:t>  </a:t>
            </a:r>
            <a:endParaRPr lang="nl-NL" baseline="30000" dirty="0"/>
          </a:p>
          <a:p>
            <a:r>
              <a:rPr lang="nl-NL" dirty="0"/>
              <a:t>                                 aan 15,00 mL  zoutzuur. </a:t>
            </a: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   </a:t>
            </a:r>
            <a:endParaRPr lang="nl-NL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84837"/>
              </p:ext>
            </p:extLst>
          </p:nvPr>
        </p:nvGraphicFramePr>
        <p:xfrm>
          <a:off x="4915453" y="3189723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</a:t>
                      </a:r>
                      <a:r>
                        <a:rPr lang="nl-NL" sz="1800" dirty="0">
                          <a:effectLst/>
                        </a:rPr>
                        <a:t>H</a:t>
                      </a:r>
                      <a:r>
                        <a:rPr lang="nl-NL" sz="1800" baseline="-25000" dirty="0">
                          <a:effectLst/>
                        </a:rPr>
                        <a:t>3</a:t>
                      </a:r>
                      <a:r>
                        <a:rPr lang="nl-NL" sz="1800" dirty="0">
                          <a:effectLst/>
                        </a:rPr>
                        <a:t>O</a:t>
                      </a:r>
                      <a:r>
                        <a:rPr lang="nl-NL" sz="1800" baseline="30000" dirty="0">
                          <a:effectLst/>
                        </a:rPr>
                        <a:t>+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1,6376  x  10</a:t>
                      </a:r>
                      <a:r>
                        <a:rPr lang="nl-NL" sz="1800" baseline="30000" dirty="0">
                          <a:solidFill>
                            <a:schemeClr val="tx1"/>
                          </a:solidFill>
                          <a:effectLst/>
                        </a:rPr>
                        <a:t>–3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15,00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kstvak 27"/>
          <p:cNvSpPr txBox="1"/>
          <p:nvPr/>
        </p:nvSpPr>
        <p:spPr>
          <a:xfrm>
            <a:off x="5832445" y="2592198"/>
            <a:ext cx="344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</a:t>
            </a:r>
            <a:r>
              <a:rPr lang="nl-NL" baseline="-25000" dirty="0"/>
              <a:t>3</a:t>
            </a:r>
            <a:r>
              <a:rPr lang="nl-NL" dirty="0"/>
              <a:t>O</a:t>
            </a:r>
            <a:r>
              <a:rPr lang="nl-NL" baseline="30000" dirty="0"/>
              <a:t>+</a:t>
            </a:r>
            <a:r>
              <a:rPr lang="nl-NL" dirty="0"/>
              <a:t>   :   OH</a:t>
            </a:r>
            <a:r>
              <a:rPr lang="nl-NL" baseline="30000" dirty="0"/>
              <a:t>-</a:t>
            </a:r>
            <a:r>
              <a:rPr lang="nl-NL" dirty="0"/>
              <a:t>   =   </a:t>
            </a:r>
            <a:r>
              <a:rPr lang="nl-NL" dirty="0">
                <a:sym typeface="Wingdings" panose="05000000000000000000" pitchFamily="2" charset="2"/>
              </a:rPr>
              <a:t>1 mol  :   1 mol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5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44354"/>
              </p:ext>
            </p:extLst>
          </p:nvPr>
        </p:nvGraphicFramePr>
        <p:xfrm>
          <a:off x="4932727" y="357191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OH</a:t>
                      </a:r>
                      <a:r>
                        <a:rPr lang="nl-NL" baseline="30000" dirty="0"/>
                        <a:t>-  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0,1062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15,42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kstvak 26"/>
          <p:cNvSpPr txBox="1"/>
          <p:nvPr/>
        </p:nvSpPr>
        <p:spPr>
          <a:xfrm>
            <a:off x="4905091" y="1578633"/>
            <a:ext cx="46265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?  =  1.6376  x 10</a:t>
            </a:r>
            <a:r>
              <a:rPr lang="nl-NL" baseline="30000" dirty="0"/>
              <a:t>–3</a:t>
            </a:r>
            <a:r>
              <a:rPr lang="nl-NL" dirty="0"/>
              <a:t>  mol  </a:t>
            </a:r>
            <a:r>
              <a:rPr lang="en-US" dirty="0"/>
              <a:t>OH</a:t>
            </a:r>
            <a:r>
              <a:rPr lang="en-US" baseline="30000" dirty="0"/>
              <a:t>–</a:t>
            </a:r>
            <a:r>
              <a:rPr lang="en-US" dirty="0"/>
              <a:t>  </a:t>
            </a:r>
            <a:r>
              <a:rPr lang="nl-NL" dirty="0"/>
              <a:t>toegevoegd</a:t>
            </a:r>
          </a:p>
          <a:p>
            <a:r>
              <a:rPr lang="nl-NL" dirty="0"/>
              <a:t>  </a:t>
            </a:r>
            <a:endParaRPr lang="nl-NL" baseline="30000" dirty="0"/>
          </a:p>
          <a:p>
            <a:r>
              <a:rPr lang="nl-NL" dirty="0"/>
              <a:t>                                 aan 15,00 mL  zoutzuur. </a:t>
            </a: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   ?  =  0,1091 mol H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O</a:t>
            </a:r>
            <a:r>
              <a:rPr lang="nl-NL" baseline="30000" dirty="0">
                <a:solidFill>
                  <a:srgbClr val="FF0000"/>
                </a:solidFill>
              </a:rPr>
              <a:t>+ </a:t>
            </a:r>
            <a:r>
              <a:rPr lang="nl-NL" dirty="0">
                <a:solidFill>
                  <a:srgbClr val="FF0000"/>
                </a:solidFill>
              </a:rPr>
              <a:t> per liter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C00000"/>
                </a:solidFill>
              </a:rPr>
              <a:t>                            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079353"/>
              </p:ext>
            </p:extLst>
          </p:nvPr>
        </p:nvGraphicFramePr>
        <p:xfrm>
          <a:off x="4915453" y="3189723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</a:t>
                      </a:r>
                      <a:r>
                        <a:rPr lang="nl-NL" sz="1800" dirty="0">
                          <a:effectLst/>
                        </a:rPr>
                        <a:t>H</a:t>
                      </a:r>
                      <a:r>
                        <a:rPr lang="nl-NL" sz="1800" baseline="-25000" dirty="0">
                          <a:effectLst/>
                        </a:rPr>
                        <a:t>3</a:t>
                      </a:r>
                      <a:r>
                        <a:rPr lang="nl-NL" sz="1800" dirty="0">
                          <a:effectLst/>
                        </a:rPr>
                        <a:t>O</a:t>
                      </a:r>
                      <a:r>
                        <a:rPr lang="nl-NL" sz="1800" baseline="30000" dirty="0">
                          <a:effectLst/>
                        </a:rPr>
                        <a:t>+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1,6376  x  10</a:t>
                      </a:r>
                      <a:r>
                        <a:rPr lang="nl-NL" sz="1800" baseline="30000" dirty="0">
                          <a:solidFill>
                            <a:schemeClr val="tx1"/>
                          </a:solidFill>
                          <a:effectLst/>
                        </a:rPr>
                        <a:t>–3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15,00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2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8" t="26900" r="30352"/>
          <a:stretch/>
        </p:blipFill>
        <p:spPr>
          <a:xfrm rot="-60000">
            <a:off x="2044930" y="1853738"/>
            <a:ext cx="1687485" cy="50375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4995"/>
          <a:stretch/>
        </p:blipFill>
        <p:spPr>
          <a:xfrm>
            <a:off x="16625" y="0"/>
            <a:ext cx="1620982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74186" y="288283"/>
            <a:ext cx="820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Buret: </a:t>
            </a:r>
            <a:r>
              <a:rPr lang="nl-NL" sz="2800" dirty="0"/>
              <a:t>aflezen 2 cijfers achter de komma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332718" y="2962972"/>
            <a:ext cx="47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0,10 mL   </a:t>
            </a:r>
            <a:r>
              <a:rPr lang="nl-NL" sz="2400" dirty="0">
                <a:solidFill>
                  <a:srgbClr val="FF0000"/>
                </a:solidFill>
              </a:rPr>
              <a:t>onderkant meniscus</a:t>
            </a:r>
            <a:r>
              <a:rPr lang="nl-NL" sz="3600" dirty="0">
                <a:solidFill>
                  <a:srgbClr val="C00000"/>
                </a:solidFill>
              </a:rPr>
              <a:t>    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543A565-385B-4735-A59C-141D8A8317AC}"/>
              </a:ext>
            </a:extLst>
          </p:cNvPr>
          <p:cNvCxnSpPr/>
          <p:nvPr/>
        </p:nvCxnSpPr>
        <p:spPr>
          <a:xfrm>
            <a:off x="2674833" y="3412800"/>
            <a:ext cx="1657885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23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/>
              <a:t>?</a:t>
            </a:r>
            <a:r>
              <a:rPr lang="nl-NL" dirty="0"/>
              <a:t> molariteit</a:t>
            </a:r>
          </a:p>
        </p:txBody>
      </p:sp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67259"/>
              </p:ext>
            </p:extLst>
          </p:nvPr>
        </p:nvGraphicFramePr>
        <p:xfrm>
          <a:off x="4932727" y="357191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OH</a:t>
                      </a:r>
                      <a:r>
                        <a:rPr lang="nl-NL" baseline="30000" dirty="0"/>
                        <a:t>-  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0,1062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15,42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kstvak 26"/>
          <p:cNvSpPr txBox="1"/>
          <p:nvPr/>
        </p:nvSpPr>
        <p:spPr>
          <a:xfrm>
            <a:off x="4905091" y="1578633"/>
            <a:ext cx="46265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?  =  1.6376  x 10</a:t>
            </a:r>
            <a:r>
              <a:rPr lang="nl-NL" baseline="30000" dirty="0"/>
              <a:t>–3</a:t>
            </a:r>
            <a:r>
              <a:rPr lang="nl-NL" dirty="0"/>
              <a:t>  mol  </a:t>
            </a:r>
            <a:r>
              <a:rPr lang="en-US" dirty="0"/>
              <a:t>OH</a:t>
            </a:r>
            <a:r>
              <a:rPr lang="en-US" baseline="30000" dirty="0"/>
              <a:t>–</a:t>
            </a:r>
            <a:r>
              <a:rPr lang="en-US" dirty="0"/>
              <a:t>  </a:t>
            </a:r>
            <a:r>
              <a:rPr lang="nl-NL" dirty="0"/>
              <a:t>toegevoegd</a:t>
            </a:r>
          </a:p>
          <a:p>
            <a:r>
              <a:rPr lang="nl-NL" dirty="0"/>
              <a:t>  </a:t>
            </a:r>
            <a:endParaRPr lang="nl-NL" baseline="30000" dirty="0"/>
          </a:p>
          <a:p>
            <a:r>
              <a:rPr lang="nl-NL" dirty="0"/>
              <a:t>                                 aan 15,00 mL  zoutzuur. </a:t>
            </a: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   </a:t>
            </a:r>
            <a:r>
              <a:rPr lang="nl-NL" dirty="0"/>
              <a:t>?  =  0,1091 mol H</a:t>
            </a:r>
            <a:r>
              <a:rPr lang="nl-NL" baseline="-25000" dirty="0"/>
              <a:t>3</a:t>
            </a:r>
            <a:r>
              <a:rPr lang="nl-NL" dirty="0"/>
              <a:t>O</a:t>
            </a:r>
            <a:r>
              <a:rPr lang="nl-NL" baseline="30000" dirty="0"/>
              <a:t>+ </a:t>
            </a:r>
            <a:r>
              <a:rPr lang="nl-NL" dirty="0"/>
              <a:t> per liter.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C00000"/>
                </a:solidFill>
              </a:rPr>
              <a:t>                           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O</a:t>
            </a:r>
            <a:r>
              <a:rPr lang="nl-NL" baseline="30000" dirty="0">
                <a:solidFill>
                  <a:srgbClr val="FF0000"/>
                </a:solidFill>
              </a:rPr>
              <a:t>+   </a:t>
            </a:r>
            <a:r>
              <a:rPr lang="nl-NL" dirty="0">
                <a:solidFill>
                  <a:srgbClr val="FF0000"/>
                </a:solidFill>
              </a:rPr>
              <a:t>:   </a:t>
            </a:r>
            <a:r>
              <a:rPr lang="nl-NL" dirty="0" err="1">
                <a:solidFill>
                  <a:srgbClr val="FF0000"/>
                </a:solidFill>
              </a:rPr>
              <a:t>HCl</a:t>
            </a:r>
            <a:r>
              <a:rPr lang="nl-NL" dirty="0">
                <a:solidFill>
                  <a:srgbClr val="FF0000"/>
                </a:solidFill>
              </a:rPr>
              <a:t>  =  1  :  1</a:t>
            </a:r>
          </a:p>
          <a:p>
            <a:endParaRPr lang="nl-NL" dirty="0">
              <a:solidFill>
                <a:srgbClr val="C00000"/>
              </a:solidFill>
            </a:endParaRPr>
          </a:p>
          <a:p>
            <a:r>
              <a:rPr lang="nl-NL" dirty="0">
                <a:solidFill>
                  <a:srgbClr val="C00000"/>
                </a:solidFill>
              </a:rPr>
              <a:t>          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15614"/>
              </p:ext>
            </p:extLst>
          </p:nvPr>
        </p:nvGraphicFramePr>
        <p:xfrm>
          <a:off x="4915453" y="3189723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</a:t>
                      </a:r>
                      <a:r>
                        <a:rPr lang="nl-NL" sz="1800" dirty="0">
                          <a:effectLst/>
                        </a:rPr>
                        <a:t>H</a:t>
                      </a:r>
                      <a:r>
                        <a:rPr lang="nl-NL" sz="1800" baseline="-25000" dirty="0">
                          <a:effectLst/>
                        </a:rPr>
                        <a:t>3</a:t>
                      </a:r>
                      <a:r>
                        <a:rPr lang="nl-NL" sz="1800" dirty="0">
                          <a:effectLst/>
                        </a:rPr>
                        <a:t>O</a:t>
                      </a:r>
                      <a:r>
                        <a:rPr lang="nl-NL" sz="1800" baseline="30000" dirty="0">
                          <a:effectLst/>
                        </a:rPr>
                        <a:t>+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1,6376  x  10</a:t>
                      </a:r>
                      <a:r>
                        <a:rPr lang="nl-NL" sz="1800" baseline="30000" dirty="0">
                          <a:solidFill>
                            <a:schemeClr val="tx1"/>
                          </a:solidFill>
                          <a:effectLst/>
                        </a:rPr>
                        <a:t>–3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15,00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6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1069200" y="3855400"/>
            <a:ext cx="870451" cy="1990725"/>
            <a:chOff x="6544983" y="2786530"/>
            <a:chExt cx="870451" cy="1990725"/>
          </a:xfrm>
        </p:grpSpPr>
        <p:sp>
          <p:nvSpPr>
            <p:cNvPr id="20" name="Rechthoek 19"/>
            <p:cNvSpPr/>
            <p:nvPr/>
          </p:nvSpPr>
          <p:spPr>
            <a:xfrm>
              <a:off x="6866965" y="3101788"/>
              <a:ext cx="143435" cy="25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2" descr="Titr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5" r="75717"/>
            <a:stretch/>
          </p:blipFill>
          <p:spPr bwMode="auto">
            <a:xfrm>
              <a:off x="6544983" y="2786530"/>
              <a:ext cx="770218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IJL-RECHTS 18"/>
            <p:cNvSpPr/>
            <p:nvPr/>
          </p:nvSpPr>
          <p:spPr>
            <a:xfrm>
              <a:off x="6930092" y="3880982"/>
              <a:ext cx="293656" cy="484632"/>
            </a:xfrm>
            <a:prstGeom prst="rightArrow">
              <a:avLst>
                <a:gd name="adj1" fmla="val 50000"/>
                <a:gd name="adj2" fmla="val 11155"/>
              </a:avLst>
            </a:prstGeom>
            <a:solidFill>
              <a:srgbClr val="F28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7144871" y="2786530"/>
              <a:ext cx="170330" cy="118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7272000" y="4051813"/>
              <a:ext cx="143434" cy="1429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/>
          <p:cNvSpPr/>
          <p:nvPr/>
        </p:nvSpPr>
        <p:spPr>
          <a:xfrm>
            <a:off x="1391182" y="4170658"/>
            <a:ext cx="143435" cy="1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494949" y="5846125"/>
            <a:ext cx="213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</a:t>
            </a:r>
            <a:r>
              <a:rPr lang="nl-NL" dirty="0" err="1"/>
              <a:t>HCl</a:t>
            </a:r>
            <a:r>
              <a:rPr lang="nl-NL" dirty="0"/>
              <a:t>-oplossing</a:t>
            </a:r>
          </a:p>
          <a:p>
            <a:r>
              <a:rPr lang="nl-NL" dirty="0"/>
              <a:t>      </a:t>
            </a:r>
            <a:r>
              <a:rPr lang="nl-NL" sz="3600" dirty="0">
                <a:solidFill>
                  <a:srgbClr val="FF0000"/>
                </a:solidFill>
              </a:rPr>
              <a:t>?</a:t>
            </a:r>
            <a:r>
              <a:rPr lang="nl-NL" dirty="0">
                <a:solidFill>
                  <a:srgbClr val="FF0000"/>
                </a:solidFill>
              </a:rPr>
              <a:t> molariteit</a:t>
            </a:r>
          </a:p>
        </p:txBody>
      </p:sp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0834"/>
              </p:ext>
            </p:extLst>
          </p:nvPr>
        </p:nvGraphicFramePr>
        <p:xfrm>
          <a:off x="4932727" y="357191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OH</a:t>
                      </a:r>
                      <a:r>
                        <a:rPr lang="nl-NL" baseline="30000" dirty="0"/>
                        <a:t>-  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0,1062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15,42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kstvak 26"/>
          <p:cNvSpPr txBox="1"/>
          <p:nvPr/>
        </p:nvSpPr>
        <p:spPr>
          <a:xfrm>
            <a:off x="4905091" y="1578633"/>
            <a:ext cx="46265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?  =  1.6376  x 10</a:t>
            </a:r>
            <a:r>
              <a:rPr lang="nl-NL" baseline="30000" dirty="0"/>
              <a:t>–3</a:t>
            </a:r>
            <a:r>
              <a:rPr lang="nl-NL" dirty="0"/>
              <a:t>  mol  </a:t>
            </a:r>
            <a:r>
              <a:rPr lang="en-US" dirty="0"/>
              <a:t>OH</a:t>
            </a:r>
            <a:r>
              <a:rPr lang="en-US" baseline="30000" dirty="0"/>
              <a:t>–</a:t>
            </a:r>
            <a:r>
              <a:rPr lang="en-US" dirty="0"/>
              <a:t>  </a:t>
            </a:r>
            <a:r>
              <a:rPr lang="nl-NL" dirty="0"/>
              <a:t>toegevoegd</a:t>
            </a:r>
          </a:p>
          <a:p>
            <a:r>
              <a:rPr lang="nl-NL" dirty="0"/>
              <a:t>  </a:t>
            </a:r>
            <a:endParaRPr lang="nl-NL" baseline="30000" dirty="0"/>
          </a:p>
          <a:p>
            <a:r>
              <a:rPr lang="nl-NL" dirty="0"/>
              <a:t>                                 aan 15,00 mL  zoutzuur. </a:t>
            </a:r>
          </a:p>
          <a:p>
            <a:endParaRPr lang="nl-NL" dirty="0"/>
          </a:p>
          <a:p>
            <a:endParaRPr lang="nl-NL" dirty="0"/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C0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             </a:t>
            </a:r>
            <a:r>
              <a:rPr lang="nl-NL" dirty="0"/>
              <a:t>?  =  0,1091 mol H</a:t>
            </a:r>
            <a:r>
              <a:rPr lang="nl-NL" baseline="-25000" dirty="0"/>
              <a:t>3</a:t>
            </a:r>
            <a:r>
              <a:rPr lang="nl-NL" dirty="0"/>
              <a:t>O</a:t>
            </a:r>
            <a:r>
              <a:rPr lang="nl-NL" baseline="30000" dirty="0"/>
              <a:t>+ </a:t>
            </a:r>
            <a:r>
              <a:rPr lang="nl-NL" dirty="0"/>
              <a:t> per liter.</a:t>
            </a:r>
          </a:p>
          <a:p>
            <a:endParaRPr lang="nl-NL" dirty="0"/>
          </a:p>
          <a:p>
            <a:r>
              <a:rPr lang="nl-NL" dirty="0"/>
              <a:t>                            H</a:t>
            </a:r>
            <a:r>
              <a:rPr lang="nl-NL" baseline="-25000" dirty="0"/>
              <a:t>3</a:t>
            </a:r>
            <a:r>
              <a:rPr lang="nl-NL" dirty="0"/>
              <a:t>O</a:t>
            </a:r>
            <a:r>
              <a:rPr lang="nl-NL" baseline="30000" dirty="0"/>
              <a:t>+   </a:t>
            </a:r>
            <a:r>
              <a:rPr lang="nl-NL" dirty="0"/>
              <a:t>:   </a:t>
            </a:r>
            <a:r>
              <a:rPr lang="nl-NL" dirty="0" err="1"/>
              <a:t>HCl</a:t>
            </a:r>
            <a:r>
              <a:rPr lang="nl-NL" dirty="0"/>
              <a:t>  =  1  :  1</a:t>
            </a:r>
          </a:p>
          <a:p>
            <a:endParaRPr lang="nl-NL" dirty="0"/>
          </a:p>
          <a:p>
            <a:r>
              <a:rPr lang="nl-NL" dirty="0">
                <a:solidFill>
                  <a:srgbClr val="C00000"/>
                </a:solidFill>
              </a:rPr>
              <a:t>                   </a:t>
            </a:r>
            <a:r>
              <a:rPr lang="nl-NL" b="1" dirty="0">
                <a:solidFill>
                  <a:srgbClr val="FF0000"/>
                </a:solidFill>
              </a:rPr>
              <a:t>Molariteit zoutzuur is 0,1091 M</a:t>
            </a:r>
          </a:p>
          <a:p>
            <a:endParaRPr lang="nl-NL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82505"/>
              </p:ext>
            </p:extLst>
          </p:nvPr>
        </p:nvGraphicFramePr>
        <p:xfrm>
          <a:off x="4915453" y="3189723"/>
          <a:ext cx="3926047" cy="78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 </a:t>
                      </a:r>
                      <a:r>
                        <a:rPr lang="nl-NL" sz="1800" dirty="0">
                          <a:effectLst/>
                        </a:rPr>
                        <a:t>H</a:t>
                      </a:r>
                      <a:r>
                        <a:rPr lang="nl-NL" sz="1800" baseline="-25000" dirty="0">
                          <a:effectLst/>
                        </a:rPr>
                        <a:t>3</a:t>
                      </a:r>
                      <a:r>
                        <a:rPr lang="nl-NL" sz="1800" dirty="0">
                          <a:effectLst/>
                        </a:rPr>
                        <a:t>O</a:t>
                      </a:r>
                      <a:r>
                        <a:rPr lang="nl-NL" sz="1800" baseline="30000" dirty="0">
                          <a:effectLst/>
                        </a:rPr>
                        <a:t>+</a:t>
                      </a:r>
                      <a:endParaRPr lang="nl-N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1,6376  x  10</a:t>
                      </a:r>
                      <a:r>
                        <a:rPr lang="nl-NL" sz="1800" baseline="30000" dirty="0">
                          <a:solidFill>
                            <a:schemeClr val="tx1"/>
                          </a:solidFill>
                          <a:effectLst/>
                        </a:rPr>
                        <a:t>–3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94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   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15,00 x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nl-NL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493147-359A-B926-871E-4C556CB29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4" t="15535" r="36587" b="10671"/>
          <a:stretch/>
        </p:blipFill>
        <p:spPr>
          <a:xfrm>
            <a:off x="181154" y="143334"/>
            <a:ext cx="4244197" cy="65713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5104FB1-7C27-B03B-799E-88E15BE51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87" t="10838" r="35661" b="7484"/>
          <a:stretch/>
        </p:blipFill>
        <p:spPr>
          <a:xfrm>
            <a:off x="5131746" y="143334"/>
            <a:ext cx="4012254" cy="671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45190"/>
      </p:ext>
    </p:extLst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E524BCFA-778C-9FCE-C25A-2C5549E54731}"/>
              </a:ext>
            </a:extLst>
          </p:cNvPr>
          <p:cNvGrpSpPr/>
          <p:nvPr/>
        </p:nvGrpSpPr>
        <p:grpSpPr>
          <a:xfrm>
            <a:off x="280121" y="-129397"/>
            <a:ext cx="3946823" cy="6693888"/>
            <a:chOff x="2592000" y="0"/>
            <a:chExt cx="3946823" cy="6693888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EDB0AB55-9E58-EFAB-104A-27A78B34D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87" t="11761" r="37042" b="11761"/>
            <a:stretch/>
          </p:blipFill>
          <p:spPr>
            <a:xfrm>
              <a:off x="2596551" y="164112"/>
              <a:ext cx="3942272" cy="6529776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DC984C26-F3EA-B938-0FD4-176A81673411}"/>
                </a:ext>
              </a:extLst>
            </p:cNvPr>
            <p:cNvSpPr/>
            <p:nvPr/>
          </p:nvSpPr>
          <p:spPr>
            <a:xfrm>
              <a:off x="2592000" y="0"/>
              <a:ext cx="10351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5A172F-6CDE-A3F5-57D0-7ED55EDF4E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77" t="12348" r="34758" b="7652"/>
          <a:stretch/>
        </p:blipFill>
        <p:spPr>
          <a:xfrm>
            <a:off x="4572000" y="86491"/>
            <a:ext cx="4433977" cy="67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5616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AC193A14-7B59-B926-B1FD-E32D0E00D2D4}"/>
              </a:ext>
            </a:extLst>
          </p:cNvPr>
          <p:cNvGrpSpPr/>
          <p:nvPr/>
        </p:nvGrpSpPr>
        <p:grpSpPr>
          <a:xfrm>
            <a:off x="-171055" y="197158"/>
            <a:ext cx="9155704" cy="6264027"/>
            <a:chOff x="-171055" y="197158"/>
            <a:chExt cx="9155704" cy="6264027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358074F4-96DD-618B-D58D-C8D4222ECD2E}"/>
                </a:ext>
              </a:extLst>
            </p:cNvPr>
            <p:cNvGrpSpPr/>
            <p:nvPr/>
          </p:nvGrpSpPr>
          <p:grpSpPr>
            <a:xfrm>
              <a:off x="-171055" y="253825"/>
              <a:ext cx="4648164" cy="6207360"/>
              <a:chOff x="2261594" y="150308"/>
              <a:chExt cx="4648164" cy="6207360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5E2EC47D-1A75-5FD1-441B-2216113B1B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4906" t="12012" r="35283" b="17212"/>
              <a:stretch/>
            </p:blipFill>
            <p:spPr>
              <a:xfrm>
                <a:off x="2261594" y="150308"/>
                <a:ext cx="4648164" cy="6207360"/>
              </a:xfrm>
              <a:prstGeom prst="rect">
                <a:avLst/>
              </a:prstGeom>
            </p:spPr>
          </p:pic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99780FC4-2352-417B-A5DE-07FBC013D2DD}"/>
                  </a:ext>
                </a:extLst>
              </p:cNvPr>
              <p:cNvSpPr/>
              <p:nvPr/>
            </p:nvSpPr>
            <p:spPr>
              <a:xfrm>
                <a:off x="2592000" y="150308"/>
                <a:ext cx="103517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DBFD700-E200-8D13-5111-3E6C2C3A3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604" t="13857" r="36227" b="25095"/>
            <a:stretch/>
          </p:blipFill>
          <p:spPr>
            <a:xfrm>
              <a:off x="5013606" y="452291"/>
              <a:ext cx="3971043" cy="5018954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CA5167F-1A85-F526-0B54-7EAFB45FD30A}"/>
                </a:ext>
              </a:extLst>
            </p:cNvPr>
            <p:cNvSpPr/>
            <p:nvPr/>
          </p:nvSpPr>
          <p:spPr>
            <a:xfrm flipH="1">
              <a:off x="5107857" y="197158"/>
              <a:ext cx="457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58010470"/>
      </p:ext>
    </p:extLst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8" t="26900" r="30352"/>
          <a:stretch/>
        </p:blipFill>
        <p:spPr>
          <a:xfrm rot="-60000">
            <a:off x="2044930" y="1853738"/>
            <a:ext cx="1687485" cy="50375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4995"/>
          <a:stretch/>
        </p:blipFill>
        <p:spPr>
          <a:xfrm>
            <a:off x="16625" y="0"/>
            <a:ext cx="1620982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r="25295"/>
          <a:stretch/>
        </p:blipFill>
        <p:spPr>
          <a:xfrm>
            <a:off x="4418216" y="3863156"/>
            <a:ext cx="1770609" cy="296464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85793" y="5159235"/>
            <a:ext cx="188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21,31 mL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47EEC6F-52AB-4BFB-824A-5D37575D0774}"/>
              </a:ext>
            </a:extLst>
          </p:cNvPr>
          <p:cNvCxnSpPr/>
          <p:nvPr/>
        </p:nvCxnSpPr>
        <p:spPr>
          <a:xfrm>
            <a:off x="5227908" y="5594400"/>
            <a:ext cx="1657885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38CDA05D-7848-490B-83C7-CACCBD3ED9FB}"/>
              </a:ext>
            </a:extLst>
          </p:cNvPr>
          <p:cNvSpPr txBox="1"/>
          <p:nvPr/>
        </p:nvSpPr>
        <p:spPr>
          <a:xfrm>
            <a:off x="1274186" y="288283"/>
            <a:ext cx="820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Buret: </a:t>
            </a:r>
            <a:r>
              <a:rPr lang="nl-NL" sz="2800" dirty="0"/>
              <a:t>aflezen 2 cijfers achter de komma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19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8" t="26900" r="30352"/>
          <a:stretch/>
        </p:blipFill>
        <p:spPr>
          <a:xfrm rot="-60000">
            <a:off x="2044930" y="1853738"/>
            <a:ext cx="1687485" cy="50375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4995"/>
          <a:stretch/>
        </p:blipFill>
        <p:spPr>
          <a:xfrm>
            <a:off x="16625" y="0"/>
            <a:ext cx="1620982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r="25295"/>
          <a:stretch/>
        </p:blipFill>
        <p:spPr>
          <a:xfrm>
            <a:off x="4418216" y="3863156"/>
            <a:ext cx="1770609" cy="296464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8" r="26617"/>
          <a:stretch/>
        </p:blipFill>
        <p:spPr>
          <a:xfrm>
            <a:off x="6816436" y="4334645"/>
            <a:ext cx="1637608" cy="249315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720153" y="3429457"/>
            <a:ext cx="22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42,24 mL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CBE9A41-9A50-46E6-925C-89E92EFEAA10}"/>
              </a:ext>
            </a:extLst>
          </p:cNvPr>
          <p:cNvSpPr txBox="1"/>
          <p:nvPr/>
        </p:nvSpPr>
        <p:spPr>
          <a:xfrm>
            <a:off x="1274186" y="288283"/>
            <a:ext cx="820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Buret: </a:t>
            </a:r>
            <a:r>
              <a:rPr lang="nl-NL" sz="2800" dirty="0"/>
              <a:t>aflezen 2 cijfers achter de komma</a:t>
            </a:r>
          </a:p>
          <a:p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4B3A132-8510-45C1-A68B-231C517F17C1}"/>
              </a:ext>
            </a:extLst>
          </p:cNvPr>
          <p:cNvCxnSpPr/>
          <p:nvPr/>
        </p:nvCxnSpPr>
        <p:spPr>
          <a:xfrm>
            <a:off x="7699760" y="5562000"/>
            <a:ext cx="1657885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3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EDCB19A-5836-4147-AF93-D9452FF98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0" r="27455"/>
          <a:stretch/>
        </p:blipFill>
        <p:spPr>
          <a:xfrm>
            <a:off x="2871387" y="0"/>
            <a:ext cx="1700613" cy="685222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839BC34-5D3E-452A-9643-AD78227E5849}"/>
              </a:ext>
            </a:extLst>
          </p:cNvPr>
          <p:cNvSpPr txBox="1"/>
          <p:nvPr/>
        </p:nvSpPr>
        <p:spPr>
          <a:xfrm>
            <a:off x="1274186" y="288283"/>
            <a:ext cx="2902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Pipet</a:t>
            </a: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EDF5156-EAB1-4747-86E3-C75837A96C7F}"/>
              </a:ext>
            </a:extLst>
          </p:cNvPr>
          <p:cNvSpPr txBox="1"/>
          <p:nvPr/>
        </p:nvSpPr>
        <p:spPr>
          <a:xfrm>
            <a:off x="4653384" y="3426114"/>
            <a:ext cx="22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25,00 mL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972C4E6-9117-44BC-827A-9D7E64A69904}"/>
              </a:ext>
            </a:extLst>
          </p:cNvPr>
          <p:cNvSpPr txBox="1"/>
          <p:nvPr/>
        </p:nvSpPr>
        <p:spPr>
          <a:xfrm>
            <a:off x="847768" y="3385589"/>
            <a:ext cx="22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10,00 mL</a:t>
            </a:r>
          </a:p>
        </p:txBody>
      </p:sp>
    </p:spTree>
    <p:extLst>
      <p:ext uri="{BB962C8B-B14F-4D97-AF65-F5344CB8AC3E}">
        <p14:creationId xmlns:p14="http://schemas.microsoft.com/office/powerpoint/2010/main" val="400014628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EDCB19A-5836-4147-AF93-D9452FF98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0" r="27455"/>
          <a:stretch/>
        </p:blipFill>
        <p:spPr>
          <a:xfrm>
            <a:off x="2871387" y="0"/>
            <a:ext cx="1700613" cy="685222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839BC34-5D3E-452A-9643-AD78227E5849}"/>
              </a:ext>
            </a:extLst>
          </p:cNvPr>
          <p:cNvSpPr txBox="1"/>
          <p:nvPr/>
        </p:nvSpPr>
        <p:spPr>
          <a:xfrm>
            <a:off x="1274186" y="288283"/>
            <a:ext cx="2902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Pipet</a:t>
            </a: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EDF5156-EAB1-4747-86E3-C75837A96C7F}"/>
              </a:ext>
            </a:extLst>
          </p:cNvPr>
          <p:cNvSpPr txBox="1"/>
          <p:nvPr/>
        </p:nvSpPr>
        <p:spPr>
          <a:xfrm>
            <a:off x="4653384" y="3426114"/>
            <a:ext cx="22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25,00 mL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972C4E6-9117-44BC-827A-9D7E64A69904}"/>
              </a:ext>
            </a:extLst>
          </p:cNvPr>
          <p:cNvSpPr txBox="1"/>
          <p:nvPr/>
        </p:nvSpPr>
        <p:spPr>
          <a:xfrm>
            <a:off x="847768" y="3385589"/>
            <a:ext cx="22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10,00 mL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B6F0D4-AAF9-8577-38BD-F59CC03AA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64" y="288283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7A99249-DC7F-4DC5-9639-A18ABA534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78" y="1272995"/>
            <a:ext cx="5296722" cy="529672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D5FEB6E-FFD3-40CC-A946-746674C2FE48}"/>
              </a:ext>
            </a:extLst>
          </p:cNvPr>
          <p:cNvSpPr txBox="1"/>
          <p:nvPr/>
        </p:nvSpPr>
        <p:spPr>
          <a:xfrm>
            <a:off x="1274186" y="288283"/>
            <a:ext cx="2902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Maatkolf</a:t>
            </a:r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227F726-82DF-4E93-A39D-1165C6717C82}"/>
              </a:ext>
            </a:extLst>
          </p:cNvPr>
          <p:cNvSpPr txBox="1"/>
          <p:nvPr/>
        </p:nvSpPr>
        <p:spPr>
          <a:xfrm>
            <a:off x="7140210" y="3275025"/>
            <a:ext cx="22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100,0 mL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0F66498-ABAA-44C8-B625-14DA3835A3F2}"/>
              </a:ext>
            </a:extLst>
          </p:cNvPr>
          <p:cNvSpPr txBox="1"/>
          <p:nvPr/>
        </p:nvSpPr>
        <p:spPr>
          <a:xfrm>
            <a:off x="3153250" y="4548660"/>
            <a:ext cx="220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C00000"/>
                </a:solidFill>
              </a:rPr>
              <a:t>25,00 mL</a:t>
            </a:r>
          </a:p>
        </p:txBody>
      </p:sp>
    </p:spTree>
    <p:extLst>
      <p:ext uri="{BB962C8B-B14F-4D97-AF65-F5344CB8AC3E}">
        <p14:creationId xmlns:p14="http://schemas.microsoft.com/office/powerpoint/2010/main" val="157313699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2120</TotalTime>
  <Words>771</Words>
  <Application>Microsoft Office PowerPoint</Application>
  <PresentationFormat>Diavoorstelling (4:3)</PresentationFormat>
  <Paragraphs>333</Paragraphs>
  <Slides>45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61</cp:revision>
  <dcterms:created xsi:type="dcterms:W3CDTF">2014-09-16T16:17:37Z</dcterms:created>
  <dcterms:modified xsi:type="dcterms:W3CDTF">2023-03-09T20:30:51Z</dcterms:modified>
</cp:coreProperties>
</file>